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9" r:id="rId2"/>
    <p:sldId id="367" r:id="rId3"/>
    <p:sldId id="397" r:id="rId4"/>
    <p:sldId id="328" r:id="rId5"/>
    <p:sldId id="394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50" r:id="rId18"/>
    <p:sldId id="359" r:id="rId19"/>
    <p:sldId id="377" r:id="rId20"/>
    <p:sldId id="378" r:id="rId21"/>
    <p:sldId id="375" r:id="rId22"/>
    <p:sldId id="376" r:id="rId23"/>
    <p:sldId id="351" r:id="rId24"/>
    <p:sldId id="352" r:id="rId25"/>
    <p:sldId id="373" r:id="rId26"/>
    <p:sldId id="353" r:id="rId27"/>
    <p:sldId id="355" r:id="rId28"/>
    <p:sldId id="356" r:id="rId29"/>
    <p:sldId id="357" r:id="rId30"/>
    <p:sldId id="372" r:id="rId31"/>
    <p:sldId id="430" r:id="rId32"/>
    <p:sldId id="431" r:id="rId33"/>
    <p:sldId id="432" r:id="rId34"/>
    <p:sldId id="360" r:id="rId35"/>
    <p:sldId id="400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14" r:id="rId45"/>
    <p:sldId id="415" r:id="rId46"/>
    <p:sldId id="416" r:id="rId47"/>
    <p:sldId id="417" r:id="rId48"/>
    <p:sldId id="361" r:id="rId49"/>
    <p:sldId id="362" r:id="rId50"/>
    <p:sldId id="366" r:id="rId51"/>
    <p:sldId id="364" r:id="rId52"/>
    <p:sldId id="419" r:id="rId53"/>
    <p:sldId id="420" r:id="rId54"/>
    <p:sldId id="421" r:id="rId55"/>
    <p:sldId id="422" r:id="rId56"/>
    <p:sldId id="423" r:id="rId57"/>
    <p:sldId id="424" r:id="rId58"/>
    <p:sldId id="425" r:id="rId59"/>
    <p:sldId id="426" r:id="rId60"/>
    <p:sldId id="427" r:id="rId61"/>
    <p:sldId id="428" r:id="rId62"/>
    <p:sldId id="429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367"/>
            <p14:sldId id="397"/>
            <p14:sldId id="328"/>
            <p14:sldId id="394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50"/>
            <p14:sldId id="359"/>
            <p14:sldId id="377"/>
            <p14:sldId id="378"/>
            <p14:sldId id="375"/>
            <p14:sldId id="376"/>
            <p14:sldId id="351"/>
            <p14:sldId id="352"/>
            <p14:sldId id="373"/>
            <p14:sldId id="353"/>
            <p14:sldId id="355"/>
            <p14:sldId id="356"/>
            <p14:sldId id="357"/>
            <p14:sldId id="372"/>
            <p14:sldId id="430"/>
            <p14:sldId id="431"/>
            <p14:sldId id="432"/>
            <p14:sldId id="360"/>
            <p14:sldId id="400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4"/>
            <p14:sldId id="415"/>
            <p14:sldId id="416"/>
            <p14:sldId id="417"/>
            <p14:sldId id="361"/>
            <p14:sldId id="362"/>
            <p14:sldId id="366"/>
            <p14:sldId id="364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174" autoAdjust="0"/>
    <p:restoredTop sz="83977" autoAdjust="0"/>
  </p:normalViewPr>
  <p:slideViewPr>
    <p:cSldViewPr>
      <p:cViewPr varScale="1">
        <p:scale>
          <a:sx n="75" d="100"/>
          <a:sy n="75" d="100"/>
        </p:scale>
        <p:origin x="1109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343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27.10.2022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2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27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38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4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39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96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40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41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76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42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24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43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30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44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94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45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18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46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99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47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5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28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48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57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49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57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50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57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51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57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86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344830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19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5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5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30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57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34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5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35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89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36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6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понятия: событие, триггерная маска, </a:t>
            </a:r>
            <a:r>
              <a:rPr lang="ru-RU" smtClean="0"/>
              <a:t>временная реализация.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37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7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27.10.2022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27.10.2022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27.10.2022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27.10.2022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27.10.2022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27.10.2022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27.10.2022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27.10.2022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27.10.2022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27.10.2022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27.10.2022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27.10.2022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123728" y="1628800"/>
            <a:ext cx="6828296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/>
              <a:t>Система обнаружения свободных предметов. Опыт разработки, внедрения, применения.</a:t>
            </a:r>
            <a:br>
              <a:rPr lang="ru-RU" sz="3600" dirty="0"/>
            </a:br>
            <a:r>
              <a:rPr lang="en-US" sz="4000" dirty="0" smtClean="0"/>
              <a:t> </a:t>
            </a:r>
            <a:r>
              <a:rPr lang="ru-RU" sz="4000" dirty="0" smtClean="0"/>
              <a:t> </a:t>
            </a:r>
            <a:endParaRPr lang="ru-RU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139952" y="5373216"/>
            <a:ext cx="4772528" cy="990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dirty="0" smtClean="0">
                <a:latin typeface="+mn-lt"/>
              </a:rPr>
              <a:t>Докладчик: 	</a:t>
            </a:r>
            <a:r>
              <a:rPr lang="ru-RU" sz="3100" dirty="0" smtClean="0">
                <a:latin typeface="+mn-lt"/>
              </a:rPr>
              <a:t>Калинин А.Н.</a:t>
            </a:r>
            <a:endParaRPr lang="ru-RU" sz="3100" dirty="0">
              <a:latin typeface="+mn-lt"/>
            </a:endParaRPr>
          </a:p>
          <a:p>
            <a:pPr algn="l"/>
            <a:r>
              <a:rPr lang="ru-RU" sz="2400" dirty="0">
                <a:latin typeface="+mn-lt"/>
              </a:rPr>
              <a:t>Дата </a:t>
            </a:r>
            <a:r>
              <a:rPr lang="ru-RU" sz="2400" dirty="0" smtClean="0">
                <a:latin typeface="+mn-lt"/>
              </a:rPr>
              <a:t>презентации: 	</a:t>
            </a:r>
            <a:r>
              <a:rPr lang="ru-RU" sz="3100" dirty="0" smtClean="0">
                <a:latin typeface="+mn-lt"/>
              </a:rPr>
              <a:t>27</a:t>
            </a:r>
            <a:r>
              <a:rPr lang="ru-RU" sz="3100" dirty="0" smtClean="0">
                <a:latin typeface="+mn-lt"/>
              </a:rPr>
              <a:t>.10.2022</a:t>
            </a:r>
            <a:endParaRPr lang="ru-RU" sz="31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2905377" cy="849704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sx="1000" sy="1000" algn="ctr" rotWithShape="0">
              <a:srgbClr val="000000"/>
            </a:outerShdw>
            <a:softEdge rad="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Фоновый акустический шум при изменении температуры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196753"/>
            <a:ext cx="8077200" cy="16561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Значительные </a:t>
            </a:r>
            <a:r>
              <a:rPr lang="ru-RU" dirty="0"/>
              <a:t>отличия в уровнях акустического шума при различных режимах работы РУ обуславливают применение двух групп порогов:</a:t>
            </a:r>
          </a:p>
          <a:p>
            <a:pPr lvl="1"/>
            <a:r>
              <a:rPr lang="ru-RU" dirty="0"/>
              <a:t>пороги нормального режима работы (режим «Норма»);</a:t>
            </a:r>
          </a:p>
          <a:p>
            <a:pPr lvl="1"/>
            <a:r>
              <a:rPr lang="ru-RU" dirty="0"/>
              <a:t>пороги переходного режима работы (режим «Старт/стоп»).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7308304" cy="40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854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Оценка работоспособности каналов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077200" cy="7128792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pPr marL="0" indent="0">
              <a:buNone/>
            </a:pPr>
            <a:r>
              <a:rPr lang="ru-RU" dirty="0" smtClean="0"/>
              <a:t>	Для </a:t>
            </a:r>
            <a:r>
              <a:rPr lang="ru-RU" dirty="0"/>
              <a:t>проверки состояния акустических каналов в СОСП используются следующие средства:</a:t>
            </a:r>
          </a:p>
          <a:p>
            <a:pPr lvl="1"/>
            <a:r>
              <a:rPr lang="ru-RU" dirty="0"/>
              <a:t>тестовые ударные воздействия по трубопроводам ГЦК импульсными молотками;</a:t>
            </a:r>
          </a:p>
          <a:p>
            <a:pPr lvl="1"/>
            <a:r>
              <a:rPr lang="ru-RU" dirty="0"/>
              <a:t>воздействие </a:t>
            </a:r>
            <a:r>
              <a:rPr lang="ru-RU" dirty="0" smtClean="0"/>
              <a:t> </a:t>
            </a:r>
            <a:r>
              <a:rPr lang="ru-RU" dirty="0"/>
              <a:t>тестовым генератором </a:t>
            </a:r>
            <a:r>
              <a:rPr lang="ru-RU" dirty="0" smtClean="0"/>
              <a:t>сигналов в </a:t>
            </a:r>
            <a:r>
              <a:rPr lang="ru-RU" dirty="0" err="1" smtClean="0"/>
              <a:t>непрерываном</a:t>
            </a:r>
            <a:r>
              <a:rPr lang="ru-RU" dirty="0" smtClean="0"/>
              <a:t> и импульсном режимах;</a:t>
            </a:r>
            <a:endParaRPr lang="ru-RU" dirty="0"/>
          </a:p>
          <a:p>
            <a:pPr lvl="1"/>
            <a:r>
              <a:rPr lang="ru-RU" dirty="0" smtClean="0"/>
              <a:t>анализ </a:t>
            </a:r>
            <a:r>
              <a:rPr lang="ru-RU" dirty="0"/>
              <a:t>фонового акустического шума.</a:t>
            </a:r>
          </a:p>
          <a:p>
            <a:pPr algn="just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5432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Возможные причины неисправности каналов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077200" cy="7128792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pPr lvl="1"/>
            <a:r>
              <a:rPr lang="ru-RU" dirty="0" smtClean="0"/>
              <a:t>	</a:t>
            </a:r>
            <a:r>
              <a:rPr lang="ru-RU" dirty="0"/>
              <a:t>отсутствие контакта датчика и объекта диагностирования;</a:t>
            </a:r>
          </a:p>
          <a:p>
            <a:pPr lvl="1"/>
            <a:r>
              <a:rPr lang="ru-RU" dirty="0"/>
              <a:t>неисправность датчика;</a:t>
            </a:r>
          </a:p>
          <a:p>
            <a:pPr lvl="1"/>
            <a:r>
              <a:rPr lang="ru-RU" dirty="0"/>
              <a:t>неисправность усилителя заряда;</a:t>
            </a:r>
          </a:p>
          <a:p>
            <a:pPr lvl="1"/>
            <a:r>
              <a:rPr lang="ru-RU" dirty="0"/>
              <a:t>неисправность </a:t>
            </a:r>
            <a:r>
              <a:rPr lang="ru-RU" dirty="0" smtClean="0"/>
              <a:t>канала АЦП в модулях цифровой обработки сигнала </a:t>
            </a:r>
            <a:r>
              <a:rPr lang="en-US" dirty="0" smtClean="0"/>
              <a:t>ADP 6203</a:t>
            </a:r>
            <a:r>
              <a:rPr lang="ru-RU" dirty="0" smtClean="0"/>
              <a:t>;</a:t>
            </a:r>
            <a:endParaRPr lang="ru-RU" dirty="0"/>
          </a:p>
          <a:p>
            <a:pPr lvl="1"/>
            <a:r>
              <a:rPr lang="ru-RU" dirty="0"/>
              <a:t>разрывы в кабельных линиях канала;</a:t>
            </a:r>
          </a:p>
          <a:p>
            <a:pPr lvl="1"/>
            <a:r>
              <a:rPr lang="ru-RU" dirty="0"/>
              <a:t>электромагнитные наводки на кабельные линии связи и др.</a:t>
            </a:r>
          </a:p>
        </p:txBody>
      </p:sp>
    </p:spTree>
    <p:extLst>
      <p:ext uri="{BB962C8B-B14F-4D97-AF65-F5344CB8AC3E}">
        <p14:creationId xmlns:p14="http://schemas.microsoft.com/office/powerpoint/2010/main" val="38969929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Типовая форма сигнала исправного канала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80772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		Фон			Сигнал удара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4176464" cy="3533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99335"/>
            <a:ext cx="4087127" cy="35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401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Слабый сигнал неисправного канала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8077200" cy="1224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100" dirty="0" smtClean="0"/>
              <a:t>	Для </a:t>
            </a:r>
            <a:r>
              <a:rPr lang="ru-RU" sz="3100" dirty="0"/>
              <a:t>диагностики канала рекомендуется провести воздействие ближайшим импульсным молотком и тестовым генератором.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5940748" cy="42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952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714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Импульсная помеха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8077200" cy="1224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 smtClean="0"/>
              <a:t>	</a:t>
            </a:r>
            <a:r>
              <a:rPr lang="ru-RU" sz="2800" dirty="0"/>
              <a:t>Импульсные помехи являются ложными срабатываниями системы. При частой регистрации подобных событий рекомендуется заблокировать обнаружение по данному каналу до устранения причин неисправности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82" y="2636912"/>
            <a:ext cx="5400000" cy="1733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93096"/>
            <a:ext cx="5400000" cy="2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504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649" y="332656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Виды акустических аномалий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80772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100" dirty="0" smtClean="0"/>
              <a:t>	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253363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7847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Функции СОСП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9"/>
            <a:ext cx="8077200" cy="475252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непрерывный </a:t>
            </a:r>
            <a:r>
              <a:rPr lang="ru-RU" b="1" dirty="0"/>
              <a:t>контроль уровня акустического шума на поверхности оборудования реакторной установки в местах установки датчиков СОСП;</a:t>
            </a:r>
          </a:p>
          <a:p>
            <a:pPr lvl="0"/>
            <a:r>
              <a:rPr lang="ru-RU" dirty="0"/>
              <a:t>регистрация и обработка событий при превышении уровнем акустического шума установленных порогов;</a:t>
            </a:r>
          </a:p>
          <a:p>
            <a:pPr lvl="0"/>
            <a:r>
              <a:rPr lang="ru-RU" dirty="0"/>
              <a:t>сохранение информации при регистрации событий на жестком диске компьютера и архивирование результатов;</a:t>
            </a:r>
          </a:p>
          <a:p>
            <a:pPr lvl="0"/>
            <a:r>
              <a:rPr lang="ru-RU" dirty="0"/>
              <a:t>проверка работоспособности (тестирование) собственных программно-технических средств;</a:t>
            </a:r>
          </a:p>
          <a:p>
            <a:pPr lvl="0"/>
            <a:r>
              <a:rPr lang="ru-RU" dirty="0"/>
              <a:t>взаимодействие с системой верхнего уровня (СКД) по локальной сети в части обмена данными, включая регистрацию рабочих параметров энергоблока и передачу в сеть информации о регистрируемых событиях и неисправностях СОСП;</a:t>
            </a:r>
          </a:p>
          <a:p>
            <a:pPr lvl="0"/>
            <a:r>
              <a:rPr lang="ru-RU" dirty="0"/>
              <a:t>предоставление оператору СОСП информации о зарегистрированных событиях и возможности дополнительной обработки ранее зарегистрированной информации для обеспечения идентификации причин, вызвавших эти события.</a:t>
            </a:r>
          </a:p>
        </p:txBody>
      </p:sp>
    </p:spTree>
    <p:extLst>
      <p:ext uri="{BB962C8B-B14F-4D97-AF65-F5344CB8AC3E}">
        <p14:creationId xmlns:p14="http://schemas.microsoft.com/office/powerpoint/2010/main" val="13253195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772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Характеристики акустического сигнала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8077200" cy="259228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Временная реализация </a:t>
            </a:r>
            <a:r>
              <a:rPr lang="ru-RU" dirty="0"/>
              <a:t>‑ запись входного процесса, представляющая собой последовательность оцифрованных значений входного процесса</a:t>
            </a:r>
            <a:r>
              <a:rPr lang="ru-RU" dirty="0" smtClean="0"/>
              <a:t>. Временная реализация состоит из записи предыстории и всплеска акустического шума;</a:t>
            </a:r>
          </a:p>
          <a:p>
            <a:r>
              <a:rPr lang="ru-RU" b="1" dirty="0" smtClean="0"/>
              <a:t>Время прихода сигнала</a:t>
            </a:r>
            <a:r>
              <a:rPr lang="ru-RU" dirty="0" smtClean="0"/>
              <a:t> – время от начала временной реализации до момента начала переднего фронта сигнала;</a:t>
            </a:r>
          </a:p>
          <a:p>
            <a:r>
              <a:rPr lang="ru-RU" b="1" dirty="0" smtClean="0"/>
              <a:t>Базовый канал </a:t>
            </a:r>
            <a:r>
              <a:rPr lang="ru-RU" dirty="0" smtClean="0"/>
              <a:t>– акустический канал, который первым зафиксировал всплеск сигнала.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4077072"/>
            <a:ext cx="7344816" cy="25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382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772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Основные технические характеристики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412776"/>
            <a:ext cx="8274496" cy="4968551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ru-RU" dirty="0" smtClean="0"/>
              <a:t>Количество акустических каналов			20</a:t>
            </a:r>
          </a:p>
          <a:p>
            <a:pPr marL="0" lvl="3" indent="0">
              <a:buNone/>
            </a:pPr>
            <a:r>
              <a:rPr lang="ru-RU" dirty="0" smtClean="0"/>
              <a:t>Количество импульсных молотков			4</a:t>
            </a:r>
          </a:p>
          <a:p>
            <a:pPr marL="0" lvl="3" indent="0">
              <a:buNone/>
            </a:pPr>
            <a:r>
              <a:rPr lang="ru-RU" dirty="0" smtClean="0"/>
              <a:t>Частотный диапазон акустического канала	10 кГц</a:t>
            </a:r>
          </a:p>
          <a:p>
            <a:pPr marL="0" lvl="3" indent="0">
              <a:buNone/>
            </a:pPr>
            <a:r>
              <a:rPr lang="ru-RU" dirty="0" smtClean="0"/>
              <a:t>Частота оцифровки входного акустического </a:t>
            </a:r>
          </a:p>
          <a:p>
            <a:pPr marL="0" lvl="3" indent="0">
              <a:buNone/>
            </a:pPr>
            <a:r>
              <a:rPr lang="ru-RU" dirty="0"/>
              <a:t>с</a:t>
            </a:r>
            <a:r>
              <a:rPr lang="ru-RU" dirty="0" smtClean="0"/>
              <a:t>игнала						50 кГц</a:t>
            </a:r>
          </a:p>
          <a:p>
            <a:pPr marL="0" lvl="3" indent="0">
              <a:buNone/>
            </a:pPr>
            <a:r>
              <a:rPr lang="ru-RU" dirty="0" smtClean="0"/>
              <a:t>Длина временной реализации (основная)		60 </a:t>
            </a:r>
            <a:r>
              <a:rPr lang="ru-RU" dirty="0" err="1" smtClean="0"/>
              <a:t>мс</a:t>
            </a:r>
            <a:endParaRPr lang="ru-RU" dirty="0" smtClean="0"/>
          </a:p>
          <a:p>
            <a:pPr marL="0" lvl="3" indent="0">
              <a:buNone/>
            </a:pPr>
            <a:r>
              <a:rPr lang="ru-RU" dirty="0"/>
              <a:t>Длина временной реализации </a:t>
            </a:r>
            <a:r>
              <a:rPr lang="ru-RU" dirty="0" smtClean="0"/>
              <a:t>(дополнительная) до 1200 </a:t>
            </a:r>
            <a:r>
              <a:rPr lang="ru-RU" dirty="0" err="1" smtClean="0"/>
              <a:t>мс</a:t>
            </a:r>
            <a:r>
              <a:rPr lang="ru-RU" dirty="0" smtClean="0"/>
              <a:t> </a:t>
            </a:r>
          </a:p>
          <a:p>
            <a:pPr marL="0" lvl="3" indent="0">
              <a:buNone/>
            </a:pPr>
            <a:r>
              <a:rPr lang="ru-RU" dirty="0" smtClean="0"/>
              <a:t>Время нечувствительности 				100-999 </a:t>
            </a:r>
            <a:r>
              <a:rPr lang="ru-RU" dirty="0" err="1" smtClean="0"/>
              <a:t>мс</a:t>
            </a:r>
            <a:endParaRPr lang="ru-RU" dirty="0" smtClean="0"/>
          </a:p>
          <a:p>
            <a:pPr marL="0" lvl="3" indent="0">
              <a:buNone/>
            </a:pPr>
            <a:r>
              <a:rPr lang="ru-RU" dirty="0" smtClean="0"/>
              <a:t>Величина буфера событий				128</a:t>
            </a:r>
          </a:p>
          <a:p>
            <a:pPr marL="0" lvl="3" indent="0">
              <a:buNone/>
            </a:pPr>
            <a:r>
              <a:rPr lang="ru-RU" dirty="0" smtClean="0"/>
              <a:t>Количество событий в одном архиве		около 1500</a:t>
            </a:r>
          </a:p>
          <a:p>
            <a:pPr marL="0" lvl="3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lvl="0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5588895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6489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Назначение СОСП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Система обнаружения свободных предметов (СОСП) </a:t>
            </a:r>
            <a:r>
              <a:rPr lang="ru-RU" dirty="0"/>
              <a:t>предназначена для </a:t>
            </a:r>
            <a:r>
              <a:rPr lang="ru-RU" dirty="0" smtClean="0"/>
              <a:t>обнаружения </a:t>
            </a:r>
            <a:r>
              <a:rPr lang="ru-RU" dirty="0"/>
              <a:t>свободнодвижущихся и </a:t>
            </a:r>
            <a:r>
              <a:rPr lang="ru-RU" dirty="0" err="1"/>
              <a:t>слабозакрепленных</a:t>
            </a:r>
            <a:r>
              <a:rPr lang="ru-RU" dirty="0"/>
              <a:t> предметов в ГЦК путем акустического контроля корпусного шума основного оборудования и трубопроводов РУ в режиме нормальной эксплуатации РУ.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651269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272808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Структурная </a:t>
            </a:r>
            <a:r>
              <a:rPr lang="ru-RU" b="1" dirty="0" smtClean="0">
                <a:solidFill>
                  <a:schemeClr val="accent1"/>
                </a:solidFill>
              </a:rPr>
              <a:t>схема СОСП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Rectangle 12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1" name="Рисунок 12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98477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2325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404664"/>
            <a:ext cx="1872208" cy="2675171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Акустический канал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Rectangle 12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965256" y="208579"/>
            <a:ext cx="5667854" cy="6264696"/>
            <a:chOff x="2563" y="101"/>
            <a:chExt cx="6353" cy="8362"/>
          </a:xfrm>
        </p:grpSpPr>
        <p:sp>
          <p:nvSpPr>
            <p:cNvPr id="7" name="Text Box 118"/>
            <p:cNvSpPr txBox="1">
              <a:spLocks noChangeArrowheads="1"/>
            </p:cNvSpPr>
            <p:nvPr/>
          </p:nvSpPr>
          <p:spPr bwMode="auto">
            <a:xfrm>
              <a:off x="2705" y="1495"/>
              <a:ext cx="704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Вибропреобразователь</a:t>
              </a: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АР63В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 Box 117"/>
            <p:cNvSpPr txBox="1">
              <a:spLocks noChangeArrowheads="1"/>
            </p:cNvSpPr>
            <p:nvPr/>
          </p:nvSpPr>
          <p:spPr bwMode="auto">
            <a:xfrm>
              <a:off x="4778" y="879"/>
              <a:ext cx="282" cy="1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Ус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илитель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116"/>
            <p:cNvSpPr txBox="1">
              <a:spLocks noChangeArrowheads="1"/>
            </p:cNvSpPr>
            <p:nvPr/>
          </p:nvSpPr>
          <p:spPr bwMode="auto">
            <a:xfrm>
              <a:off x="3622" y="971"/>
              <a:ext cx="423" cy="13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Переходник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кабельный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115"/>
            <p:cNvSpPr>
              <a:spLocks noChangeShapeType="1"/>
            </p:cNvSpPr>
            <p:nvPr/>
          </p:nvSpPr>
          <p:spPr bwMode="auto">
            <a:xfrm>
              <a:off x="4045" y="2191"/>
              <a:ext cx="7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14"/>
            <p:cNvSpPr>
              <a:spLocks noChangeShapeType="1"/>
            </p:cNvSpPr>
            <p:nvPr/>
          </p:nvSpPr>
          <p:spPr bwMode="auto">
            <a:xfrm>
              <a:off x="4045" y="1623"/>
              <a:ext cx="7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113"/>
            <p:cNvSpPr>
              <a:spLocks noChangeShapeType="1"/>
            </p:cNvSpPr>
            <p:nvPr/>
          </p:nvSpPr>
          <p:spPr bwMode="auto">
            <a:xfrm>
              <a:off x="2563" y="240"/>
              <a:ext cx="18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112"/>
            <p:cNvSpPr>
              <a:spLocks noChangeShapeType="1"/>
            </p:cNvSpPr>
            <p:nvPr/>
          </p:nvSpPr>
          <p:spPr bwMode="auto">
            <a:xfrm>
              <a:off x="2563" y="240"/>
              <a:ext cx="1" cy="2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11"/>
            <p:cNvSpPr>
              <a:spLocks noChangeShapeType="1"/>
            </p:cNvSpPr>
            <p:nvPr/>
          </p:nvSpPr>
          <p:spPr bwMode="auto">
            <a:xfrm>
              <a:off x="2563" y="2609"/>
              <a:ext cx="18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10"/>
            <p:cNvSpPr>
              <a:spLocks noChangeShapeType="1"/>
            </p:cNvSpPr>
            <p:nvPr/>
          </p:nvSpPr>
          <p:spPr bwMode="auto">
            <a:xfrm>
              <a:off x="4399" y="241"/>
              <a:ext cx="0" cy="2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Text Box 109"/>
            <p:cNvSpPr txBox="1">
              <a:spLocks noChangeArrowheads="1"/>
            </p:cNvSpPr>
            <p:nvPr/>
          </p:nvSpPr>
          <p:spPr bwMode="auto">
            <a:xfrm>
              <a:off x="2705" y="519"/>
              <a:ext cx="847" cy="7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Акустический канал  №1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Text Box 108"/>
            <p:cNvSpPr txBox="1">
              <a:spLocks noChangeArrowheads="1"/>
            </p:cNvSpPr>
            <p:nvPr/>
          </p:nvSpPr>
          <p:spPr bwMode="auto">
            <a:xfrm>
              <a:off x="2563" y="2888"/>
              <a:ext cx="2400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Акустический канал  №5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Text Box 107"/>
            <p:cNvSpPr txBox="1">
              <a:spLocks noChangeArrowheads="1"/>
            </p:cNvSpPr>
            <p:nvPr/>
          </p:nvSpPr>
          <p:spPr bwMode="auto">
            <a:xfrm>
              <a:off x="2563" y="3724"/>
              <a:ext cx="2400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Акустический канал  №6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 Box 106"/>
            <p:cNvSpPr txBox="1">
              <a:spLocks noChangeArrowheads="1"/>
            </p:cNvSpPr>
            <p:nvPr/>
          </p:nvSpPr>
          <p:spPr bwMode="auto">
            <a:xfrm>
              <a:off x="2563" y="4561"/>
              <a:ext cx="2400" cy="5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Акустический канал  №19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 Box 105"/>
            <p:cNvSpPr txBox="1">
              <a:spLocks noChangeArrowheads="1"/>
            </p:cNvSpPr>
            <p:nvPr/>
          </p:nvSpPr>
          <p:spPr bwMode="auto">
            <a:xfrm>
              <a:off x="5528" y="659"/>
              <a:ext cx="282" cy="52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Клеммная</a:t>
              </a: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колодка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Line 104"/>
            <p:cNvSpPr>
              <a:spLocks noChangeShapeType="1"/>
            </p:cNvSpPr>
            <p:nvPr/>
          </p:nvSpPr>
          <p:spPr bwMode="auto">
            <a:xfrm>
              <a:off x="3410" y="1913"/>
              <a:ext cx="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03"/>
            <p:cNvSpPr>
              <a:spLocks noChangeShapeType="1"/>
            </p:cNvSpPr>
            <p:nvPr/>
          </p:nvSpPr>
          <p:spPr bwMode="auto">
            <a:xfrm flipH="1" flipV="1">
              <a:off x="4045" y="1914"/>
              <a:ext cx="7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102"/>
            <p:cNvSpPr>
              <a:spLocks noChangeShapeType="1"/>
            </p:cNvSpPr>
            <p:nvPr/>
          </p:nvSpPr>
          <p:spPr bwMode="auto">
            <a:xfrm flipV="1">
              <a:off x="4963" y="3028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101"/>
            <p:cNvSpPr>
              <a:spLocks noChangeShapeType="1"/>
            </p:cNvSpPr>
            <p:nvPr/>
          </p:nvSpPr>
          <p:spPr bwMode="auto">
            <a:xfrm flipH="1">
              <a:off x="4963" y="3167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Text Box 100"/>
            <p:cNvSpPr txBox="1">
              <a:spLocks noChangeArrowheads="1"/>
            </p:cNvSpPr>
            <p:nvPr/>
          </p:nvSpPr>
          <p:spPr bwMode="auto">
            <a:xfrm>
              <a:off x="2563" y="5398"/>
              <a:ext cx="2400" cy="5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Акустический канал  №20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Line 99"/>
            <p:cNvSpPr>
              <a:spLocks noChangeShapeType="1"/>
            </p:cNvSpPr>
            <p:nvPr/>
          </p:nvSpPr>
          <p:spPr bwMode="auto">
            <a:xfrm flipH="1">
              <a:off x="4963" y="4003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98"/>
            <p:cNvSpPr>
              <a:spLocks noChangeShapeType="1"/>
            </p:cNvSpPr>
            <p:nvPr/>
          </p:nvSpPr>
          <p:spPr bwMode="auto">
            <a:xfrm flipV="1">
              <a:off x="4963" y="3864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97"/>
            <p:cNvSpPr>
              <a:spLocks noChangeShapeType="1"/>
            </p:cNvSpPr>
            <p:nvPr/>
          </p:nvSpPr>
          <p:spPr bwMode="auto">
            <a:xfrm flipV="1">
              <a:off x="4963" y="4700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96"/>
            <p:cNvSpPr>
              <a:spLocks noChangeShapeType="1"/>
            </p:cNvSpPr>
            <p:nvPr/>
          </p:nvSpPr>
          <p:spPr bwMode="auto">
            <a:xfrm flipH="1">
              <a:off x="4963" y="4839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95"/>
            <p:cNvSpPr>
              <a:spLocks noChangeShapeType="1"/>
            </p:cNvSpPr>
            <p:nvPr/>
          </p:nvSpPr>
          <p:spPr bwMode="auto">
            <a:xfrm flipV="1">
              <a:off x="5060" y="1351"/>
              <a:ext cx="4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94"/>
            <p:cNvSpPr>
              <a:spLocks noChangeShapeType="1"/>
            </p:cNvSpPr>
            <p:nvPr/>
          </p:nvSpPr>
          <p:spPr bwMode="auto">
            <a:xfrm flipH="1">
              <a:off x="5060" y="2194"/>
              <a:ext cx="4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2" name="Line 93"/>
            <p:cNvSpPr>
              <a:spLocks noChangeShapeType="1"/>
            </p:cNvSpPr>
            <p:nvPr/>
          </p:nvSpPr>
          <p:spPr bwMode="auto">
            <a:xfrm flipV="1">
              <a:off x="5060" y="1907"/>
              <a:ext cx="469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" name="Line 92"/>
            <p:cNvSpPr>
              <a:spLocks noChangeShapeType="1"/>
            </p:cNvSpPr>
            <p:nvPr/>
          </p:nvSpPr>
          <p:spPr bwMode="auto">
            <a:xfrm>
              <a:off x="4963" y="3306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5" name="Line 91"/>
            <p:cNvSpPr>
              <a:spLocks noChangeShapeType="1"/>
            </p:cNvSpPr>
            <p:nvPr/>
          </p:nvSpPr>
          <p:spPr bwMode="auto">
            <a:xfrm>
              <a:off x="4963" y="4143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" name="Line 90"/>
            <p:cNvSpPr>
              <a:spLocks noChangeShapeType="1"/>
            </p:cNvSpPr>
            <p:nvPr/>
          </p:nvSpPr>
          <p:spPr bwMode="auto">
            <a:xfrm>
              <a:off x="4963" y="4979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Line 89"/>
            <p:cNvSpPr>
              <a:spLocks noChangeShapeType="1"/>
            </p:cNvSpPr>
            <p:nvPr/>
          </p:nvSpPr>
          <p:spPr bwMode="auto">
            <a:xfrm>
              <a:off x="4963" y="5815"/>
              <a:ext cx="5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Line 88"/>
            <p:cNvSpPr>
              <a:spLocks noChangeShapeType="1"/>
            </p:cNvSpPr>
            <p:nvPr/>
          </p:nvSpPr>
          <p:spPr bwMode="auto">
            <a:xfrm flipH="1">
              <a:off x="4963" y="5675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9" name="Line 87"/>
            <p:cNvSpPr>
              <a:spLocks noChangeShapeType="1"/>
            </p:cNvSpPr>
            <p:nvPr/>
          </p:nvSpPr>
          <p:spPr bwMode="auto">
            <a:xfrm flipV="1">
              <a:off x="4963" y="5536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0" name="Text Box 86"/>
            <p:cNvSpPr txBox="1">
              <a:spLocks noChangeArrowheads="1"/>
            </p:cNvSpPr>
            <p:nvPr/>
          </p:nvSpPr>
          <p:spPr bwMode="auto">
            <a:xfrm>
              <a:off x="2563" y="6372"/>
              <a:ext cx="56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ИМ-1</a:t>
              </a:r>
              <a:endPara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1" name="Text Box 85"/>
            <p:cNvSpPr txBox="1">
              <a:spLocks noChangeArrowheads="1"/>
            </p:cNvSpPr>
            <p:nvPr/>
          </p:nvSpPr>
          <p:spPr bwMode="auto">
            <a:xfrm>
              <a:off x="2563" y="6930"/>
              <a:ext cx="56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ИМ-2</a:t>
              </a:r>
              <a:endPara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2" name="Text Box 84"/>
            <p:cNvSpPr txBox="1">
              <a:spLocks noChangeArrowheads="1"/>
            </p:cNvSpPr>
            <p:nvPr/>
          </p:nvSpPr>
          <p:spPr bwMode="auto">
            <a:xfrm>
              <a:off x="2563" y="7487"/>
              <a:ext cx="56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ИМ-3</a:t>
              </a:r>
              <a:endPara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3" name="Text Box 83"/>
            <p:cNvSpPr txBox="1">
              <a:spLocks noChangeArrowheads="1"/>
            </p:cNvSpPr>
            <p:nvPr/>
          </p:nvSpPr>
          <p:spPr bwMode="auto">
            <a:xfrm>
              <a:off x="2563" y="8045"/>
              <a:ext cx="56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ИМ-4</a:t>
              </a:r>
              <a:endPara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4" name="Text Box 82"/>
            <p:cNvSpPr txBox="1">
              <a:spLocks noChangeArrowheads="1"/>
            </p:cNvSpPr>
            <p:nvPr/>
          </p:nvSpPr>
          <p:spPr bwMode="auto">
            <a:xfrm>
              <a:off x="3693" y="6372"/>
              <a:ext cx="988" cy="20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Станция </a:t>
              </a:r>
              <a:endPara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Питания</a:t>
              </a:r>
              <a:endPara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СП-4М</a:t>
              </a:r>
              <a:endPara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5" name="Line 81"/>
            <p:cNvSpPr>
              <a:spLocks noChangeShapeType="1"/>
            </p:cNvSpPr>
            <p:nvPr/>
          </p:nvSpPr>
          <p:spPr bwMode="auto">
            <a:xfrm>
              <a:off x="3128" y="6512"/>
              <a:ext cx="5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6" name="Line 80"/>
            <p:cNvSpPr>
              <a:spLocks noChangeShapeType="1"/>
            </p:cNvSpPr>
            <p:nvPr/>
          </p:nvSpPr>
          <p:spPr bwMode="auto">
            <a:xfrm>
              <a:off x="3128" y="6651"/>
              <a:ext cx="5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7" name="Line 79"/>
            <p:cNvSpPr>
              <a:spLocks noChangeShapeType="1"/>
            </p:cNvSpPr>
            <p:nvPr/>
          </p:nvSpPr>
          <p:spPr bwMode="auto">
            <a:xfrm>
              <a:off x="3128" y="7069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8" name="Line 78"/>
            <p:cNvSpPr>
              <a:spLocks noChangeShapeType="1"/>
            </p:cNvSpPr>
            <p:nvPr/>
          </p:nvSpPr>
          <p:spPr bwMode="auto">
            <a:xfrm>
              <a:off x="3128" y="7209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9" name="Line 77"/>
            <p:cNvSpPr>
              <a:spLocks noChangeShapeType="1"/>
            </p:cNvSpPr>
            <p:nvPr/>
          </p:nvSpPr>
          <p:spPr bwMode="auto">
            <a:xfrm>
              <a:off x="3128" y="7627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0" name="Line 76"/>
            <p:cNvSpPr>
              <a:spLocks noChangeShapeType="1"/>
            </p:cNvSpPr>
            <p:nvPr/>
          </p:nvSpPr>
          <p:spPr bwMode="auto">
            <a:xfrm>
              <a:off x="3128" y="7767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1" name="Line 75"/>
            <p:cNvSpPr>
              <a:spLocks noChangeShapeType="1"/>
            </p:cNvSpPr>
            <p:nvPr/>
          </p:nvSpPr>
          <p:spPr bwMode="auto">
            <a:xfrm>
              <a:off x="3128" y="8184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2" name="Line 74"/>
            <p:cNvSpPr>
              <a:spLocks noChangeShapeType="1"/>
            </p:cNvSpPr>
            <p:nvPr/>
          </p:nvSpPr>
          <p:spPr bwMode="auto">
            <a:xfrm>
              <a:off x="3128" y="8323"/>
              <a:ext cx="5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3" name="Text Box 73"/>
            <p:cNvSpPr txBox="1">
              <a:spLocks noChangeArrowheads="1"/>
            </p:cNvSpPr>
            <p:nvPr/>
          </p:nvSpPr>
          <p:spPr bwMode="auto">
            <a:xfrm>
              <a:off x="3834" y="7487"/>
              <a:ext cx="706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Модуль</a:t>
              </a:r>
              <a:endPara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управления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4" name="Text Box 72"/>
            <p:cNvSpPr txBox="1">
              <a:spLocks noChangeArrowheads="1"/>
            </p:cNvSpPr>
            <p:nvPr/>
          </p:nvSpPr>
          <p:spPr bwMode="auto">
            <a:xfrm>
              <a:off x="6234" y="659"/>
              <a:ext cx="1129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БОС-12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5" name="Text Box 71"/>
            <p:cNvSpPr txBox="1">
              <a:spLocks noChangeArrowheads="1"/>
            </p:cNvSpPr>
            <p:nvPr/>
          </p:nvSpPr>
          <p:spPr bwMode="auto">
            <a:xfrm>
              <a:off x="6234" y="1495"/>
              <a:ext cx="1129" cy="6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БОС-12</a:t>
              </a:r>
              <a:endPara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6" name="Rectangle 70"/>
            <p:cNvSpPr>
              <a:spLocks noChangeArrowheads="1"/>
            </p:cNvSpPr>
            <p:nvPr/>
          </p:nvSpPr>
          <p:spPr bwMode="auto">
            <a:xfrm>
              <a:off x="6375" y="937"/>
              <a:ext cx="847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7" name="Text Box 69"/>
            <p:cNvSpPr txBox="1">
              <a:spLocks noChangeArrowheads="1"/>
            </p:cNvSpPr>
            <p:nvPr/>
          </p:nvSpPr>
          <p:spPr bwMode="auto">
            <a:xfrm>
              <a:off x="6375" y="937"/>
              <a:ext cx="847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Модуль КС-16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8" name="Text Box 68"/>
            <p:cNvSpPr txBox="1">
              <a:spLocks noChangeArrowheads="1"/>
            </p:cNvSpPr>
            <p:nvPr/>
          </p:nvSpPr>
          <p:spPr bwMode="auto">
            <a:xfrm>
              <a:off x="6375" y="1773"/>
              <a:ext cx="847" cy="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Модуль КС-16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9" name="Text Box 67"/>
            <p:cNvSpPr txBox="1">
              <a:spLocks noChangeArrowheads="1"/>
            </p:cNvSpPr>
            <p:nvPr/>
          </p:nvSpPr>
          <p:spPr bwMode="auto">
            <a:xfrm>
              <a:off x="7928" y="240"/>
              <a:ext cx="847" cy="2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БСБ-02Р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0" name="Line 66"/>
            <p:cNvSpPr>
              <a:spLocks noChangeShapeType="1"/>
            </p:cNvSpPr>
            <p:nvPr/>
          </p:nvSpPr>
          <p:spPr bwMode="auto">
            <a:xfrm flipV="1">
              <a:off x="7363" y="937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1" name="Line 65"/>
            <p:cNvSpPr>
              <a:spLocks noChangeShapeType="1"/>
            </p:cNvSpPr>
            <p:nvPr/>
          </p:nvSpPr>
          <p:spPr bwMode="auto">
            <a:xfrm flipV="1">
              <a:off x="7363" y="1634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2" name="Line 64"/>
            <p:cNvSpPr>
              <a:spLocks noChangeShapeType="1"/>
            </p:cNvSpPr>
            <p:nvPr/>
          </p:nvSpPr>
          <p:spPr bwMode="auto">
            <a:xfrm>
              <a:off x="7363" y="1077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3" name="Line 63"/>
            <p:cNvSpPr>
              <a:spLocks noChangeShapeType="1"/>
            </p:cNvSpPr>
            <p:nvPr/>
          </p:nvSpPr>
          <p:spPr bwMode="auto">
            <a:xfrm>
              <a:off x="7363" y="1216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4" name="Line 62"/>
            <p:cNvSpPr>
              <a:spLocks noChangeShapeType="1"/>
            </p:cNvSpPr>
            <p:nvPr/>
          </p:nvSpPr>
          <p:spPr bwMode="auto">
            <a:xfrm>
              <a:off x="7363" y="1773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5" name="Line 61"/>
            <p:cNvSpPr>
              <a:spLocks noChangeShapeType="1"/>
            </p:cNvSpPr>
            <p:nvPr/>
          </p:nvSpPr>
          <p:spPr bwMode="auto">
            <a:xfrm>
              <a:off x="7363" y="1913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6" name="Line 60"/>
            <p:cNvSpPr>
              <a:spLocks noChangeShapeType="1"/>
            </p:cNvSpPr>
            <p:nvPr/>
          </p:nvSpPr>
          <p:spPr bwMode="auto">
            <a:xfrm>
              <a:off x="4540" y="7766"/>
              <a:ext cx="7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7" name="Line 59"/>
            <p:cNvSpPr>
              <a:spLocks noChangeShapeType="1"/>
            </p:cNvSpPr>
            <p:nvPr/>
          </p:nvSpPr>
          <p:spPr bwMode="auto">
            <a:xfrm flipV="1">
              <a:off x="5246" y="6094"/>
              <a:ext cx="1" cy="16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8" name="Line 58"/>
            <p:cNvSpPr>
              <a:spLocks noChangeShapeType="1"/>
            </p:cNvSpPr>
            <p:nvPr/>
          </p:nvSpPr>
          <p:spPr bwMode="auto">
            <a:xfrm>
              <a:off x="5246" y="6094"/>
              <a:ext cx="7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9" name="Line 57"/>
            <p:cNvSpPr>
              <a:spLocks noChangeShapeType="1"/>
            </p:cNvSpPr>
            <p:nvPr/>
          </p:nvSpPr>
          <p:spPr bwMode="auto">
            <a:xfrm flipH="1" flipV="1">
              <a:off x="5952" y="2470"/>
              <a:ext cx="1" cy="3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0" name="Line 56"/>
            <p:cNvSpPr>
              <a:spLocks noChangeShapeType="1"/>
            </p:cNvSpPr>
            <p:nvPr/>
          </p:nvSpPr>
          <p:spPr bwMode="auto">
            <a:xfrm>
              <a:off x="5952" y="2470"/>
              <a:ext cx="19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1" name="Text Box 55"/>
            <p:cNvSpPr txBox="1">
              <a:spLocks noChangeArrowheads="1"/>
            </p:cNvSpPr>
            <p:nvPr/>
          </p:nvSpPr>
          <p:spPr bwMode="auto">
            <a:xfrm>
              <a:off x="7081" y="3028"/>
              <a:ext cx="1694" cy="22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Устройство  электротехническое модульное</a:t>
              </a:r>
              <a:endPara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УТМ-02</a:t>
              </a:r>
              <a:endPara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2" name="Text Box 54"/>
            <p:cNvSpPr txBox="1">
              <a:spLocks noChangeArrowheads="1"/>
            </p:cNvSpPr>
            <p:nvPr/>
          </p:nvSpPr>
          <p:spPr bwMode="auto">
            <a:xfrm>
              <a:off x="7222" y="3585"/>
              <a:ext cx="1271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Блок мониторинга шкафа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3" name="Text Box 53"/>
            <p:cNvSpPr txBox="1">
              <a:spLocks noChangeArrowheads="1"/>
            </p:cNvSpPr>
            <p:nvPr/>
          </p:nvSpPr>
          <p:spPr bwMode="auto">
            <a:xfrm>
              <a:off x="7222" y="4003"/>
              <a:ext cx="1271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Блок распределения питания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4" name="Text Box 52"/>
            <p:cNvSpPr txBox="1">
              <a:spLocks noChangeArrowheads="1"/>
            </p:cNvSpPr>
            <p:nvPr/>
          </p:nvSpPr>
          <p:spPr bwMode="auto">
            <a:xfrm>
              <a:off x="7222" y="4561"/>
              <a:ext cx="1271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Блок бесперебойного питания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5" name="Text Box 51"/>
            <p:cNvSpPr txBox="1">
              <a:spLocks noChangeArrowheads="1"/>
            </p:cNvSpPr>
            <p:nvPr/>
          </p:nvSpPr>
          <p:spPr bwMode="auto">
            <a:xfrm>
              <a:off x="8069" y="519"/>
              <a:ext cx="565" cy="15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600" dirty="0"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600" dirty="0"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600" dirty="0"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Устройство </a:t>
              </a:r>
              <a:r>
                <a:rPr kumimoji="0" lang="ru-RU" sz="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регистрациисобытий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6" name="Text Box 50"/>
            <p:cNvSpPr txBox="1">
              <a:spLocks noChangeArrowheads="1"/>
            </p:cNvSpPr>
            <p:nvPr/>
          </p:nvSpPr>
          <p:spPr bwMode="auto">
            <a:xfrm>
              <a:off x="8069" y="2192"/>
              <a:ext cx="56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Модуль   интерфейсный</a:t>
              </a:r>
              <a:endPara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7" name="Text Box 49"/>
            <p:cNvSpPr txBox="1">
              <a:spLocks noChangeArrowheads="1"/>
            </p:cNvSpPr>
            <p:nvPr/>
          </p:nvSpPr>
          <p:spPr bwMode="auto">
            <a:xfrm>
              <a:off x="7222" y="5397"/>
              <a:ext cx="1271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Устройство ввода и отображения данных</a:t>
              </a:r>
              <a:endPara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(УВОД)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8" name="Line 48"/>
            <p:cNvSpPr>
              <a:spLocks noChangeShapeType="1"/>
            </p:cNvSpPr>
            <p:nvPr/>
          </p:nvSpPr>
          <p:spPr bwMode="auto">
            <a:xfrm>
              <a:off x="5810" y="937"/>
              <a:ext cx="4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 flipV="1">
              <a:off x="5810" y="798"/>
              <a:ext cx="4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0" name="Line 46"/>
            <p:cNvSpPr>
              <a:spLocks noChangeShapeType="1"/>
            </p:cNvSpPr>
            <p:nvPr/>
          </p:nvSpPr>
          <p:spPr bwMode="auto">
            <a:xfrm flipH="1">
              <a:off x="5810" y="1216"/>
              <a:ext cx="4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1" name="Line 45"/>
            <p:cNvSpPr>
              <a:spLocks noChangeShapeType="1"/>
            </p:cNvSpPr>
            <p:nvPr/>
          </p:nvSpPr>
          <p:spPr bwMode="auto">
            <a:xfrm flipH="1">
              <a:off x="5810" y="2052"/>
              <a:ext cx="4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2" name="Line 44"/>
            <p:cNvSpPr>
              <a:spLocks noChangeShapeType="1"/>
            </p:cNvSpPr>
            <p:nvPr/>
          </p:nvSpPr>
          <p:spPr bwMode="auto">
            <a:xfrm>
              <a:off x="5810" y="1773"/>
              <a:ext cx="4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3" name="Line 43"/>
            <p:cNvSpPr>
              <a:spLocks noChangeShapeType="1"/>
            </p:cNvSpPr>
            <p:nvPr/>
          </p:nvSpPr>
          <p:spPr bwMode="auto">
            <a:xfrm flipV="1">
              <a:off x="5810" y="1634"/>
              <a:ext cx="4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4" name="Line 42"/>
            <p:cNvSpPr>
              <a:spLocks noChangeShapeType="1"/>
            </p:cNvSpPr>
            <p:nvPr/>
          </p:nvSpPr>
          <p:spPr bwMode="auto">
            <a:xfrm>
              <a:off x="5387" y="240"/>
              <a:ext cx="1" cy="6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5" name="Line 41"/>
            <p:cNvSpPr>
              <a:spLocks noChangeShapeType="1"/>
            </p:cNvSpPr>
            <p:nvPr/>
          </p:nvSpPr>
          <p:spPr bwMode="auto">
            <a:xfrm flipV="1">
              <a:off x="5387" y="24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6" name="Line 40"/>
            <p:cNvSpPr>
              <a:spLocks noChangeShapeType="1"/>
            </p:cNvSpPr>
            <p:nvPr/>
          </p:nvSpPr>
          <p:spPr bwMode="auto">
            <a:xfrm>
              <a:off x="5387" y="101"/>
              <a:ext cx="35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7" name="Line 39"/>
            <p:cNvSpPr>
              <a:spLocks noChangeShapeType="1"/>
            </p:cNvSpPr>
            <p:nvPr/>
          </p:nvSpPr>
          <p:spPr bwMode="auto">
            <a:xfrm>
              <a:off x="8916" y="240"/>
              <a:ext cx="0" cy="6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8" name="Line 38"/>
            <p:cNvSpPr>
              <a:spLocks noChangeShapeType="1"/>
            </p:cNvSpPr>
            <p:nvPr/>
          </p:nvSpPr>
          <p:spPr bwMode="auto">
            <a:xfrm flipH="1">
              <a:off x="5387" y="6512"/>
              <a:ext cx="35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9" name="Text Box 37"/>
            <p:cNvSpPr txBox="1">
              <a:spLocks noChangeArrowheads="1"/>
            </p:cNvSpPr>
            <p:nvPr/>
          </p:nvSpPr>
          <p:spPr bwMode="auto">
            <a:xfrm>
              <a:off x="5528" y="240"/>
              <a:ext cx="566" cy="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УИИ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0" name="Text Box 36"/>
            <p:cNvSpPr txBox="1">
              <a:spLocks noChangeArrowheads="1"/>
            </p:cNvSpPr>
            <p:nvPr/>
          </p:nvSpPr>
          <p:spPr bwMode="auto">
            <a:xfrm>
              <a:off x="6023" y="3446"/>
              <a:ext cx="776" cy="6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Концевой выключатель дверей шкафа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1" name="Line 35"/>
            <p:cNvSpPr>
              <a:spLocks noChangeShapeType="1"/>
            </p:cNvSpPr>
            <p:nvPr/>
          </p:nvSpPr>
          <p:spPr bwMode="auto">
            <a:xfrm flipH="1">
              <a:off x="7505" y="2331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2" name="Line 34"/>
            <p:cNvSpPr>
              <a:spLocks noChangeShapeType="1"/>
            </p:cNvSpPr>
            <p:nvPr/>
          </p:nvSpPr>
          <p:spPr bwMode="auto">
            <a:xfrm flipV="1">
              <a:off x="7505" y="798"/>
              <a:ext cx="1" cy="15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3" name="Line 33"/>
            <p:cNvSpPr>
              <a:spLocks noChangeShapeType="1"/>
            </p:cNvSpPr>
            <p:nvPr/>
          </p:nvSpPr>
          <p:spPr bwMode="auto">
            <a:xfrm flipH="1">
              <a:off x="7363" y="798"/>
              <a:ext cx="1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4" name="Line 32"/>
            <p:cNvSpPr>
              <a:spLocks noChangeShapeType="1"/>
            </p:cNvSpPr>
            <p:nvPr/>
          </p:nvSpPr>
          <p:spPr bwMode="auto">
            <a:xfrm flipH="1">
              <a:off x="7363" y="2052"/>
              <a:ext cx="1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5" name="Line 31"/>
            <p:cNvSpPr>
              <a:spLocks noChangeShapeType="1"/>
            </p:cNvSpPr>
            <p:nvPr/>
          </p:nvSpPr>
          <p:spPr bwMode="auto">
            <a:xfrm>
              <a:off x="6799" y="3724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6" name="Line 30"/>
            <p:cNvSpPr>
              <a:spLocks noChangeShapeType="1"/>
            </p:cNvSpPr>
            <p:nvPr/>
          </p:nvSpPr>
          <p:spPr bwMode="auto">
            <a:xfrm flipV="1">
              <a:off x="7787" y="3864"/>
              <a:ext cx="0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7" name="Line 29"/>
            <p:cNvSpPr>
              <a:spLocks noChangeShapeType="1"/>
            </p:cNvSpPr>
            <p:nvPr/>
          </p:nvSpPr>
          <p:spPr bwMode="auto">
            <a:xfrm>
              <a:off x="7787" y="4282"/>
              <a:ext cx="0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8" name="Text Box 28"/>
            <p:cNvSpPr txBox="1">
              <a:spLocks noChangeArrowheads="1"/>
            </p:cNvSpPr>
            <p:nvPr/>
          </p:nvSpPr>
          <p:spPr bwMode="auto">
            <a:xfrm>
              <a:off x="6023" y="4282"/>
              <a:ext cx="776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Датчик температуры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9" name="Line 27"/>
            <p:cNvSpPr>
              <a:spLocks noChangeShapeType="1"/>
            </p:cNvSpPr>
            <p:nvPr/>
          </p:nvSpPr>
          <p:spPr bwMode="auto">
            <a:xfrm>
              <a:off x="6799" y="4561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0" name="Line 26"/>
            <p:cNvSpPr>
              <a:spLocks noChangeShapeType="1"/>
            </p:cNvSpPr>
            <p:nvPr/>
          </p:nvSpPr>
          <p:spPr bwMode="auto">
            <a:xfrm flipV="1">
              <a:off x="6940" y="3864"/>
              <a:ext cx="0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1" name="Line 25"/>
            <p:cNvSpPr>
              <a:spLocks noChangeShapeType="1"/>
            </p:cNvSpPr>
            <p:nvPr/>
          </p:nvSpPr>
          <p:spPr bwMode="auto">
            <a:xfrm flipV="1">
              <a:off x="6940" y="3724"/>
              <a:ext cx="282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2" name="Line 24"/>
            <p:cNvSpPr>
              <a:spLocks noChangeShapeType="1"/>
            </p:cNvSpPr>
            <p:nvPr/>
          </p:nvSpPr>
          <p:spPr bwMode="auto">
            <a:xfrm>
              <a:off x="8634" y="3724"/>
              <a:ext cx="1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3" name="Line 23"/>
            <p:cNvSpPr>
              <a:spLocks noChangeShapeType="1"/>
            </p:cNvSpPr>
            <p:nvPr/>
          </p:nvSpPr>
          <p:spPr bwMode="auto">
            <a:xfrm flipH="1">
              <a:off x="8493" y="3724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4" name="Line 22"/>
            <p:cNvSpPr>
              <a:spLocks noChangeShapeType="1"/>
            </p:cNvSpPr>
            <p:nvPr/>
          </p:nvSpPr>
          <p:spPr bwMode="auto">
            <a:xfrm flipH="1">
              <a:off x="8493" y="4143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5" name="Line 21"/>
            <p:cNvSpPr>
              <a:spLocks noChangeShapeType="1"/>
            </p:cNvSpPr>
            <p:nvPr/>
          </p:nvSpPr>
          <p:spPr bwMode="auto">
            <a:xfrm flipH="1">
              <a:off x="8493" y="4839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7" name="Line 19"/>
            <p:cNvSpPr>
              <a:spLocks noChangeShapeType="1"/>
            </p:cNvSpPr>
            <p:nvPr/>
          </p:nvSpPr>
          <p:spPr bwMode="auto">
            <a:xfrm>
              <a:off x="5687" y="7020"/>
              <a:ext cx="42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8" name="Text Box 18"/>
            <p:cNvSpPr txBox="1">
              <a:spLocks noChangeArrowheads="1"/>
            </p:cNvSpPr>
            <p:nvPr/>
          </p:nvSpPr>
          <p:spPr bwMode="auto">
            <a:xfrm>
              <a:off x="6255" y="6882"/>
              <a:ext cx="2116" cy="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Линии передачи аналогового сигнала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9" name="Text Box 17"/>
            <p:cNvSpPr txBox="1">
              <a:spLocks noChangeArrowheads="1"/>
            </p:cNvSpPr>
            <p:nvPr/>
          </p:nvSpPr>
          <p:spPr bwMode="auto">
            <a:xfrm>
              <a:off x="6305" y="7127"/>
              <a:ext cx="2116" cy="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Линии передачи дискретного сигнала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0" name="Line 16"/>
            <p:cNvSpPr>
              <a:spLocks noChangeShapeType="1"/>
            </p:cNvSpPr>
            <p:nvPr/>
          </p:nvSpPr>
          <p:spPr bwMode="auto">
            <a:xfrm>
              <a:off x="5687" y="7209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1" name="Text Box 15"/>
            <p:cNvSpPr txBox="1">
              <a:spLocks noChangeArrowheads="1"/>
            </p:cNvSpPr>
            <p:nvPr/>
          </p:nvSpPr>
          <p:spPr bwMode="auto">
            <a:xfrm>
              <a:off x="6305" y="7384"/>
              <a:ext cx="2116" cy="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Линии передачи цифрового сигнала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2" name="Line 14"/>
            <p:cNvSpPr>
              <a:spLocks noChangeShapeType="1"/>
            </p:cNvSpPr>
            <p:nvPr/>
          </p:nvSpPr>
          <p:spPr bwMode="auto">
            <a:xfrm>
              <a:off x="5671" y="7469"/>
              <a:ext cx="4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3" name="Text Box 13"/>
            <p:cNvSpPr txBox="1">
              <a:spLocks noChangeArrowheads="1"/>
            </p:cNvSpPr>
            <p:nvPr/>
          </p:nvSpPr>
          <p:spPr bwMode="auto">
            <a:xfrm>
              <a:off x="6305" y="7696"/>
              <a:ext cx="2116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Линии питания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4" name="Line 12"/>
            <p:cNvSpPr>
              <a:spLocks noChangeShapeType="1"/>
            </p:cNvSpPr>
            <p:nvPr/>
          </p:nvSpPr>
          <p:spPr bwMode="auto">
            <a:xfrm>
              <a:off x="5740" y="7757"/>
              <a:ext cx="28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5" name="Text Box 11"/>
            <p:cNvSpPr txBox="1">
              <a:spLocks noChangeArrowheads="1"/>
            </p:cNvSpPr>
            <p:nvPr/>
          </p:nvSpPr>
          <p:spPr bwMode="auto">
            <a:xfrm>
              <a:off x="6105" y="171"/>
              <a:ext cx="1129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В СВБУ и  ОМ-690    (через  СКД 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6" name="Text Box 10"/>
            <p:cNvSpPr txBox="1">
              <a:spLocks noChangeArrowheads="1"/>
            </p:cNvSpPr>
            <p:nvPr/>
          </p:nvSpPr>
          <p:spPr bwMode="auto">
            <a:xfrm>
              <a:off x="8070" y="658"/>
              <a:ext cx="56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Сетевая плата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57" name="Line 9"/>
            <p:cNvSpPr>
              <a:spLocks noChangeShapeType="1"/>
            </p:cNvSpPr>
            <p:nvPr/>
          </p:nvSpPr>
          <p:spPr bwMode="auto">
            <a:xfrm flipH="1">
              <a:off x="7646" y="798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8" name="Line 8"/>
            <p:cNvSpPr>
              <a:spLocks noChangeShapeType="1"/>
            </p:cNvSpPr>
            <p:nvPr/>
          </p:nvSpPr>
          <p:spPr bwMode="auto">
            <a:xfrm flipV="1">
              <a:off x="7646" y="240"/>
              <a:ext cx="1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9" name="Line 7"/>
            <p:cNvSpPr>
              <a:spLocks noChangeShapeType="1"/>
            </p:cNvSpPr>
            <p:nvPr/>
          </p:nvSpPr>
          <p:spPr bwMode="auto">
            <a:xfrm>
              <a:off x="7222" y="240"/>
              <a:ext cx="1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0" name="Line 6"/>
            <p:cNvSpPr>
              <a:spLocks noChangeShapeType="1"/>
            </p:cNvSpPr>
            <p:nvPr/>
          </p:nvSpPr>
          <p:spPr bwMode="auto">
            <a:xfrm flipH="1">
              <a:off x="7363" y="240"/>
              <a:ext cx="2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1" name="Line 5"/>
            <p:cNvSpPr>
              <a:spLocks noChangeShapeType="1"/>
            </p:cNvSpPr>
            <p:nvPr/>
          </p:nvSpPr>
          <p:spPr bwMode="auto">
            <a:xfrm flipH="1">
              <a:off x="7363" y="2470"/>
              <a:ext cx="2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2" name="Line 4"/>
            <p:cNvSpPr>
              <a:spLocks noChangeShapeType="1"/>
            </p:cNvSpPr>
            <p:nvPr/>
          </p:nvSpPr>
          <p:spPr bwMode="auto">
            <a:xfrm flipH="1">
              <a:off x="7363" y="2470"/>
              <a:ext cx="1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3" name="Text Box 3"/>
            <p:cNvSpPr txBox="1">
              <a:spLocks noChangeArrowheads="1"/>
            </p:cNvSpPr>
            <p:nvPr/>
          </p:nvSpPr>
          <p:spPr bwMode="auto">
            <a:xfrm>
              <a:off x="6234" y="5536"/>
              <a:ext cx="565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От БСБ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64" name="Line 2"/>
            <p:cNvSpPr>
              <a:spLocks noChangeShapeType="1"/>
            </p:cNvSpPr>
            <p:nvPr/>
          </p:nvSpPr>
          <p:spPr bwMode="auto">
            <a:xfrm>
              <a:off x="6657" y="5676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6" y="2702957"/>
            <a:ext cx="2500313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22" y="4124201"/>
            <a:ext cx="2180523" cy="128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43" y="3486761"/>
            <a:ext cx="3478941" cy="250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гнутая влево стрелка 2"/>
          <p:cNvSpPr/>
          <p:nvPr/>
        </p:nvSpPr>
        <p:spPr>
          <a:xfrm rot="20390874">
            <a:off x="730155" y="1828695"/>
            <a:ext cx="731520" cy="17733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9846">
            <a:off x="3795180" y="813804"/>
            <a:ext cx="2200295" cy="318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6" name="Стрелка вверх 3145"/>
          <p:cNvSpPr/>
          <p:nvPr/>
        </p:nvSpPr>
        <p:spPr>
          <a:xfrm rot="9012829">
            <a:off x="2941246" y="1561543"/>
            <a:ext cx="272980" cy="26832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818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404664"/>
            <a:ext cx="2016224" cy="49685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Станция питания импульс-</a:t>
            </a:r>
            <a:r>
              <a:rPr lang="ru-RU" sz="3200" b="1" dirty="0" err="1" smtClean="0">
                <a:solidFill>
                  <a:schemeClr val="accent1"/>
                </a:solidFill>
              </a:rPr>
              <a:t>ных</a:t>
            </a:r>
            <a:r>
              <a:rPr lang="ru-RU" sz="3200" b="1" dirty="0" smtClean="0">
                <a:solidFill>
                  <a:schemeClr val="accent1"/>
                </a:solidFill>
              </a:rPr>
              <a:t> молотков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4" name="Rectangle 12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976452" y="260648"/>
            <a:ext cx="5667854" cy="6264696"/>
            <a:chOff x="2563" y="101"/>
            <a:chExt cx="6353" cy="8362"/>
          </a:xfrm>
        </p:grpSpPr>
        <p:sp>
          <p:nvSpPr>
            <p:cNvPr id="7" name="Text Box 118"/>
            <p:cNvSpPr txBox="1">
              <a:spLocks noChangeArrowheads="1"/>
            </p:cNvSpPr>
            <p:nvPr/>
          </p:nvSpPr>
          <p:spPr bwMode="auto">
            <a:xfrm>
              <a:off x="2705" y="1495"/>
              <a:ext cx="704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800" dirty="0" err="1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Вибропреобразователь</a:t>
              </a:r>
              <a:r>
                <a:rPr sz="8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 АР63В</a:t>
              </a:r>
              <a:endParaRPr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Text Box 117"/>
            <p:cNvSpPr txBox="1">
              <a:spLocks noChangeArrowheads="1"/>
            </p:cNvSpPr>
            <p:nvPr/>
          </p:nvSpPr>
          <p:spPr bwMode="auto">
            <a:xfrm>
              <a:off x="4778" y="879"/>
              <a:ext cx="282" cy="1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8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Ус</a:t>
              </a:r>
              <a:endParaRPr sz="600" dirty="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dirty="0" err="1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илитель</a:t>
              </a:r>
              <a:endParaRPr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" name="Text Box 116"/>
            <p:cNvSpPr txBox="1">
              <a:spLocks noChangeArrowheads="1"/>
            </p:cNvSpPr>
            <p:nvPr/>
          </p:nvSpPr>
          <p:spPr bwMode="auto">
            <a:xfrm>
              <a:off x="3622" y="971"/>
              <a:ext cx="423" cy="13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8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Переходник</a:t>
              </a:r>
              <a:endParaRPr sz="600" dirty="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кабельный</a:t>
              </a:r>
              <a:endParaRPr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" name="Line 115"/>
            <p:cNvSpPr>
              <a:spLocks noChangeShapeType="1"/>
            </p:cNvSpPr>
            <p:nvPr/>
          </p:nvSpPr>
          <p:spPr bwMode="auto">
            <a:xfrm>
              <a:off x="4045" y="2191"/>
              <a:ext cx="7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Line 114"/>
            <p:cNvSpPr>
              <a:spLocks noChangeShapeType="1"/>
            </p:cNvSpPr>
            <p:nvPr/>
          </p:nvSpPr>
          <p:spPr bwMode="auto">
            <a:xfrm>
              <a:off x="4045" y="1623"/>
              <a:ext cx="7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Line 113"/>
            <p:cNvSpPr>
              <a:spLocks noChangeShapeType="1"/>
            </p:cNvSpPr>
            <p:nvPr/>
          </p:nvSpPr>
          <p:spPr bwMode="auto">
            <a:xfrm>
              <a:off x="2563" y="240"/>
              <a:ext cx="18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Line 112"/>
            <p:cNvSpPr>
              <a:spLocks noChangeShapeType="1"/>
            </p:cNvSpPr>
            <p:nvPr/>
          </p:nvSpPr>
          <p:spPr bwMode="auto">
            <a:xfrm>
              <a:off x="2563" y="240"/>
              <a:ext cx="1" cy="2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Line 111"/>
            <p:cNvSpPr>
              <a:spLocks noChangeShapeType="1"/>
            </p:cNvSpPr>
            <p:nvPr/>
          </p:nvSpPr>
          <p:spPr bwMode="auto">
            <a:xfrm>
              <a:off x="2563" y="2609"/>
              <a:ext cx="18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Line 110"/>
            <p:cNvSpPr>
              <a:spLocks noChangeShapeType="1"/>
            </p:cNvSpPr>
            <p:nvPr/>
          </p:nvSpPr>
          <p:spPr bwMode="auto">
            <a:xfrm>
              <a:off x="4399" y="241"/>
              <a:ext cx="0" cy="2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Text Box 109"/>
            <p:cNvSpPr txBox="1">
              <a:spLocks noChangeArrowheads="1"/>
            </p:cNvSpPr>
            <p:nvPr/>
          </p:nvSpPr>
          <p:spPr bwMode="auto">
            <a:xfrm>
              <a:off x="2705" y="519"/>
              <a:ext cx="847" cy="7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6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Акустический канал  №1</a:t>
              </a:r>
              <a:endParaRPr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7" name="Text Box 108"/>
            <p:cNvSpPr txBox="1">
              <a:spLocks noChangeArrowheads="1"/>
            </p:cNvSpPr>
            <p:nvPr/>
          </p:nvSpPr>
          <p:spPr bwMode="auto">
            <a:xfrm>
              <a:off x="2563" y="2888"/>
              <a:ext cx="2400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sz="6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Акустический канал  №5</a:t>
              </a: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8" name="Text Box 107"/>
            <p:cNvSpPr txBox="1">
              <a:spLocks noChangeArrowheads="1"/>
            </p:cNvSpPr>
            <p:nvPr/>
          </p:nvSpPr>
          <p:spPr bwMode="auto">
            <a:xfrm>
              <a:off x="2563" y="3724"/>
              <a:ext cx="2400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sz="6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Акустический канал  №6</a:t>
              </a: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9" name="Text Box 106"/>
            <p:cNvSpPr txBox="1">
              <a:spLocks noChangeArrowheads="1"/>
            </p:cNvSpPr>
            <p:nvPr/>
          </p:nvSpPr>
          <p:spPr bwMode="auto">
            <a:xfrm>
              <a:off x="2563" y="4561"/>
              <a:ext cx="2400" cy="5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sz="6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Акустический канал  №19</a:t>
              </a:r>
              <a:endParaRPr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" name="Text Box 105"/>
            <p:cNvSpPr txBox="1">
              <a:spLocks noChangeArrowheads="1"/>
            </p:cNvSpPr>
            <p:nvPr/>
          </p:nvSpPr>
          <p:spPr bwMode="auto">
            <a:xfrm>
              <a:off x="5528" y="659"/>
              <a:ext cx="282" cy="52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800" dirty="0" err="1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Клеммная</a:t>
              </a:r>
              <a:r>
                <a:rPr sz="8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  колодка</a:t>
              </a:r>
              <a:endParaRPr sz="600" dirty="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" name="Line 104"/>
            <p:cNvSpPr>
              <a:spLocks noChangeShapeType="1"/>
            </p:cNvSpPr>
            <p:nvPr/>
          </p:nvSpPr>
          <p:spPr bwMode="auto">
            <a:xfrm>
              <a:off x="3410" y="1913"/>
              <a:ext cx="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Line 103"/>
            <p:cNvSpPr>
              <a:spLocks noChangeShapeType="1"/>
            </p:cNvSpPr>
            <p:nvPr/>
          </p:nvSpPr>
          <p:spPr bwMode="auto">
            <a:xfrm flipH="1" flipV="1">
              <a:off x="4045" y="1914"/>
              <a:ext cx="7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Line 102"/>
            <p:cNvSpPr>
              <a:spLocks noChangeShapeType="1"/>
            </p:cNvSpPr>
            <p:nvPr/>
          </p:nvSpPr>
          <p:spPr bwMode="auto">
            <a:xfrm flipV="1">
              <a:off x="4963" y="3028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Line 101"/>
            <p:cNvSpPr>
              <a:spLocks noChangeShapeType="1"/>
            </p:cNvSpPr>
            <p:nvPr/>
          </p:nvSpPr>
          <p:spPr bwMode="auto">
            <a:xfrm flipH="1">
              <a:off x="4963" y="3167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Text Box 100"/>
            <p:cNvSpPr txBox="1">
              <a:spLocks noChangeArrowheads="1"/>
            </p:cNvSpPr>
            <p:nvPr/>
          </p:nvSpPr>
          <p:spPr bwMode="auto">
            <a:xfrm>
              <a:off x="2563" y="5398"/>
              <a:ext cx="2400" cy="5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sz="6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Акустический канал  №20</a:t>
              </a: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6" name="Line 99"/>
            <p:cNvSpPr>
              <a:spLocks noChangeShapeType="1"/>
            </p:cNvSpPr>
            <p:nvPr/>
          </p:nvSpPr>
          <p:spPr bwMode="auto">
            <a:xfrm flipH="1">
              <a:off x="4963" y="4003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Line 98"/>
            <p:cNvSpPr>
              <a:spLocks noChangeShapeType="1"/>
            </p:cNvSpPr>
            <p:nvPr/>
          </p:nvSpPr>
          <p:spPr bwMode="auto">
            <a:xfrm flipV="1">
              <a:off x="4963" y="3864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Line 97"/>
            <p:cNvSpPr>
              <a:spLocks noChangeShapeType="1"/>
            </p:cNvSpPr>
            <p:nvPr/>
          </p:nvSpPr>
          <p:spPr bwMode="auto">
            <a:xfrm flipV="1">
              <a:off x="4963" y="4700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Line 96"/>
            <p:cNvSpPr>
              <a:spLocks noChangeShapeType="1"/>
            </p:cNvSpPr>
            <p:nvPr/>
          </p:nvSpPr>
          <p:spPr bwMode="auto">
            <a:xfrm flipH="1">
              <a:off x="4963" y="4839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Line 95"/>
            <p:cNvSpPr>
              <a:spLocks noChangeShapeType="1"/>
            </p:cNvSpPr>
            <p:nvPr/>
          </p:nvSpPr>
          <p:spPr bwMode="auto">
            <a:xfrm flipV="1">
              <a:off x="5060" y="1351"/>
              <a:ext cx="4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Line 94"/>
            <p:cNvSpPr>
              <a:spLocks noChangeShapeType="1"/>
            </p:cNvSpPr>
            <p:nvPr/>
          </p:nvSpPr>
          <p:spPr bwMode="auto">
            <a:xfrm flipH="1">
              <a:off x="5060" y="2194"/>
              <a:ext cx="4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2" name="Line 93"/>
            <p:cNvSpPr>
              <a:spLocks noChangeShapeType="1"/>
            </p:cNvSpPr>
            <p:nvPr/>
          </p:nvSpPr>
          <p:spPr bwMode="auto">
            <a:xfrm flipV="1">
              <a:off x="5060" y="1907"/>
              <a:ext cx="469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3" name="Line 92"/>
            <p:cNvSpPr>
              <a:spLocks noChangeShapeType="1"/>
            </p:cNvSpPr>
            <p:nvPr/>
          </p:nvSpPr>
          <p:spPr bwMode="auto">
            <a:xfrm>
              <a:off x="4963" y="3306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5" name="Line 91"/>
            <p:cNvSpPr>
              <a:spLocks noChangeShapeType="1"/>
            </p:cNvSpPr>
            <p:nvPr/>
          </p:nvSpPr>
          <p:spPr bwMode="auto">
            <a:xfrm>
              <a:off x="4963" y="4143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6" name="Line 90"/>
            <p:cNvSpPr>
              <a:spLocks noChangeShapeType="1"/>
            </p:cNvSpPr>
            <p:nvPr/>
          </p:nvSpPr>
          <p:spPr bwMode="auto">
            <a:xfrm>
              <a:off x="4963" y="4979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7" name="Line 89"/>
            <p:cNvSpPr>
              <a:spLocks noChangeShapeType="1"/>
            </p:cNvSpPr>
            <p:nvPr/>
          </p:nvSpPr>
          <p:spPr bwMode="auto">
            <a:xfrm>
              <a:off x="4963" y="5815"/>
              <a:ext cx="5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8" name="Line 88"/>
            <p:cNvSpPr>
              <a:spLocks noChangeShapeType="1"/>
            </p:cNvSpPr>
            <p:nvPr/>
          </p:nvSpPr>
          <p:spPr bwMode="auto">
            <a:xfrm flipH="1">
              <a:off x="4963" y="5675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9" name="Line 87"/>
            <p:cNvSpPr>
              <a:spLocks noChangeShapeType="1"/>
            </p:cNvSpPr>
            <p:nvPr/>
          </p:nvSpPr>
          <p:spPr bwMode="auto">
            <a:xfrm flipV="1">
              <a:off x="4963" y="5536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0" name="Text Box 86"/>
            <p:cNvSpPr txBox="1">
              <a:spLocks noChangeArrowheads="1"/>
            </p:cNvSpPr>
            <p:nvPr/>
          </p:nvSpPr>
          <p:spPr bwMode="auto">
            <a:xfrm>
              <a:off x="2563" y="6372"/>
              <a:ext cx="56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8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ИМ-1</a:t>
              </a:r>
              <a:endParaRPr sz="60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81" name="Text Box 85"/>
            <p:cNvSpPr txBox="1">
              <a:spLocks noChangeArrowheads="1"/>
            </p:cNvSpPr>
            <p:nvPr/>
          </p:nvSpPr>
          <p:spPr bwMode="auto">
            <a:xfrm>
              <a:off x="2563" y="6930"/>
              <a:ext cx="56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8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ИМ-2</a:t>
              </a:r>
              <a:endParaRPr sz="60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82" name="Text Box 84"/>
            <p:cNvSpPr txBox="1">
              <a:spLocks noChangeArrowheads="1"/>
            </p:cNvSpPr>
            <p:nvPr/>
          </p:nvSpPr>
          <p:spPr bwMode="auto">
            <a:xfrm>
              <a:off x="2563" y="7487"/>
              <a:ext cx="56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8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ИМ-3</a:t>
              </a:r>
              <a:endParaRPr sz="60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83" name="Text Box 83"/>
            <p:cNvSpPr txBox="1">
              <a:spLocks noChangeArrowheads="1"/>
            </p:cNvSpPr>
            <p:nvPr/>
          </p:nvSpPr>
          <p:spPr bwMode="auto">
            <a:xfrm>
              <a:off x="2563" y="8045"/>
              <a:ext cx="56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8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ИМ-4</a:t>
              </a:r>
              <a:endParaRPr sz="60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84" name="Text Box 82"/>
            <p:cNvSpPr txBox="1">
              <a:spLocks noChangeArrowheads="1"/>
            </p:cNvSpPr>
            <p:nvPr/>
          </p:nvSpPr>
          <p:spPr bwMode="auto">
            <a:xfrm>
              <a:off x="3693" y="6372"/>
              <a:ext cx="988" cy="20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8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Станция </a:t>
              </a:r>
              <a:endParaRPr sz="60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Питания</a:t>
              </a:r>
              <a:endParaRPr sz="60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СП-4М</a:t>
              </a:r>
              <a:endParaRPr sz="60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85" name="Line 81"/>
            <p:cNvSpPr>
              <a:spLocks noChangeShapeType="1"/>
            </p:cNvSpPr>
            <p:nvPr/>
          </p:nvSpPr>
          <p:spPr bwMode="auto">
            <a:xfrm>
              <a:off x="3128" y="6512"/>
              <a:ext cx="5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6" name="Line 80"/>
            <p:cNvSpPr>
              <a:spLocks noChangeShapeType="1"/>
            </p:cNvSpPr>
            <p:nvPr/>
          </p:nvSpPr>
          <p:spPr bwMode="auto">
            <a:xfrm>
              <a:off x="3128" y="6651"/>
              <a:ext cx="5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7" name="Line 79"/>
            <p:cNvSpPr>
              <a:spLocks noChangeShapeType="1"/>
            </p:cNvSpPr>
            <p:nvPr/>
          </p:nvSpPr>
          <p:spPr bwMode="auto">
            <a:xfrm>
              <a:off x="3128" y="7069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8" name="Line 78"/>
            <p:cNvSpPr>
              <a:spLocks noChangeShapeType="1"/>
            </p:cNvSpPr>
            <p:nvPr/>
          </p:nvSpPr>
          <p:spPr bwMode="auto">
            <a:xfrm>
              <a:off x="3128" y="7209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9" name="Line 77"/>
            <p:cNvSpPr>
              <a:spLocks noChangeShapeType="1"/>
            </p:cNvSpPr>
            <p:nvPr/>
          </p:nvSpPr>
          <p:spPr bwMode="auto">
            <a:xfrm>
              <a:off x="3128" y="7627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0" name="Line 76"/>
            <p:cNvSpPr>
              <a:spLocks noChangeShapeType="1"/>
            </p:cNvSpPr>
            <p:nvPr/>
          </p:nvSpPr>
          <p:spPr bwMode="auto">
            <a:xfrm>
              <a:off x="3128" y="7767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1" name="Line 75"/>
            <p:cNvSpPr>
              <a:spLocks noChangeShapeType="1"/>
            </p:cNvSpPr>
            <p:nvPr/>
          </p:nvSpPr>
          <p:spPr bwMode="auto">
            <a:xfrm>
              <a:off x="3128" y="8184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2" name="Line 74"/>
            <p:cNvSpPr>
              <a:spLocks noChangeShapeType="1"/>
            </p:cNvSpPr>
            <p:nvPr/>
          </p:nvSpPr>
          <p:spPr bwMode="auto">
            <a:xfrm>
              <a:off x="3128" y="8323"/>
              <a:ext cx="5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3" name="Text Box 73"/>
            <p:cNvSpPr txBox="1">
              <a:spLocks noChangeArrowheads="1"/>
            </p:cNvSpPr>
            <p:nvPr/>
          </p:nvSpPr>
          <p:spPr bwMode="auto">
            <a:xfrm>
              <a:off x="3834" y="7487"/>
              <a:ext cx="706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8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Модуль</a:t>
              </a:r>
              <a:endParaRPr sz="60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управления</a:t>
              </a: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94" name="Text Box 72"/>
            <p:cNvSpPr txBox="1">
              <a:spLocks noChangeArrowheads="1"/>
            </p:cNvSpPr>
            <p:nvPr/>
          </p:nvSpPr>
          <p:spPr bwMode="auto">
            <a:xfrm>
              <a:off x="6234" y="659"/>
              <a:ext cx="1129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8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БОС-12</a:t>
              </a: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95" name="Text Box 71"/>
            <p:cNvSpPr txBox="1">
              <a:spLocks noChangeArrowheads="1"/>
            </p:cNvSpPr>
            <p:nvPr/>
          </p:nvSpPr>
          <p:spPr bwMode="auto">
            <a:xfrm>
              <a:off x="6234" y="1495"/>
              <a:ext cx="1129" cy="6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8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БОС-12</a:t>
              </a:r>
              <a:endParaRPr sz="60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96" name="Rectangle 70"/>
            <p:cNvSpPr>
              <a:spLocks noChangeArrowheads="1"/>
            </p:cNvSpPr>
            <p:nvPr/>
          </p:nvSpPr>
          <p:spPr bwMode="auto">
            <a:xfrm>
              <a:off x="6375" y="937"/>
              <a:ext cx="847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7" name="Text Box 69"/>
            <p:cNvSpPr txBox="1">
              <a:spLocks noChangeArrowheads="1"/>
            </p:cNvSpPr>
            <p:nvPr/>
          </p:nvSpPr>
          <p:spPr bwMode="auto">
            <a:xfrm>
              <a:off x="6375" y="937"/>
              <a:ext cx="847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6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Модуль КС-16</a:t>
              </a: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98" name="Text Box 68"/>
            <p:cNvSpPr txBox="1">
              <a:spLocks noChangeArrowheads="1"/>
            </p:cNvSpPr>
            <p:nvPr/>
          </p:nvSpPr>
          <p:spPr bwMode="auto">
            <a:xfrm>
              <a:off x="6375" y="1773"/>
              <a:ext cx="847" cy="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6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Модуль КС-16</a:t>
              </a: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99" name="Text Box 67"/>
            <p:cNvSpPr txBox="1">
              <a:spLocks noChangeArrowheads="1"/>
            </p:cNvSpPr>
            <p:nvPr/>
          </p:nvSpPr>
          <p:spPr bwMode="auto">
            <a:xfrm>
              <a:off x="7928" y="240"/>
              <a:ext cx="847" cy="2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8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БСБ-02Р</a:t>
              </a: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00" name="Line 66"/>
            <p:cNvSpPr>
              <a:spLocks noChangeShapeType="1"/>
            </p:cNvSpPr>
            <p:nvPr/>
          </p:nvSpPr>
          <p:spPr bwMode="auto">
            <a:xfrm flipV="1">
              <a:off x="7363" y="937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1" name="Line 65"/>
            <p:cNvSpPr>
              <a:spLocks noChangeShapeType="1"/>
            </p:cNvSpPr>
            <p:nvPr/>
          </p:nvSpPr>
          <p:spPr bwMode="auto">
            <a:xfrm flipV="1">
              <a:off x="7363" y="1634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2" name="Line 64"/>
            <p:cNvSpPr>
              <a:spLocks noChangeShapeType="1"/>
            </p:cNvSpPr>
            <p:nvPr/>
          </p:nvSpPr>
          <p:spPr bwMode="auto">
            <a:xfrm>
              <a:off x="7363" y="1077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3" name="Line 63"/>
            <p:cNvSpPr>
              <a:spLocks noChangeShapeType="1"/>
            </p:cNvSpPr>
            <p:nvPr/>
          </p:nvSpPr>
          <p:spPr bwMode="auto">
            <a:xfrm>
              <a:off x="7363" y="1216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4" name="Line 62"/>
            <p:cNvSpPr>
              <a:spLocks noChangeShapeType="1"/>
            </p:cNvSpPr>
            <p:nvPr/>
          </p:nvSpPr>
          <p:spPr bwMode="auto">
            <a:xfrm>
              <a:off x="7363" y="1773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5" name="Line 61"/>
            <p:cNvSpPr>
              <a:spLocks noChangeShapeType="1"/>
            </p:cNvSpPr>
            <p:nvPr/>
          </p:nvSpPr>
          <p:spPr bwMode="auto">
            <a:xfrm>
              <a:off x="7363" y="1913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6" name="Line 60"/>
            <p:cNvSpPr>
              <a:spLocks noChangeShapeType="1"/>
            </p:cNvSpPr>
            <p:nvPr/>
          </p:nvSpPr>
          <p:spPr bwMode="auto">
            <a:xfrm>
              <a:off x="4540" y="7766"/>
              <a:ext cx="7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7" name="Line 59"/>
            <p:cNvSpPr>
              <a:spLocks noChangeShapeType="1"/>
            </p:cNvSpPr>
            <p:nvPr/>
          </p:nvSpPr>
          <p:spPr bwMode="auto">
            <a:xfrm flipV="1">
              <a:off x="5246" y="6094"/>
              <a:ext cx="1" cy="16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8" name="Line 58"/>
            <p:cNvSpPr>
              <a:spLocks noChangeShapeType="1"/>
            </p:cNvSpPr>
            <p:nvPr/>
          </p:nvSpPr>
          <p:spPr bwMode="auto">
            <a:xfrm>
              <a:off x="5246" y="6094"/>
              <a:ext cx="7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9" name="Line 57"/>
            <p:cNvSpPr>
              <a:spLocks noChangeShapeType="1"/>
            </p:cNvSpPr>
            <p:nvPr/>
          </p:nvSpPr>
          <p:spPr bwMode="auto">
            <a:xfrm flipH="1" flipV="1">
              <a:off x="5952" y="2470"/>
              <a:ext cx="1" cy="3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0" name="Line 56"/>
            <p:cNvSpPr>
              <a:spLocks noChangeShapeType="1"/>
            </p:cNvSpPr>
            <p:nvPr/>
          </p:nvSpPr>
          <p:spPr bwMode="auto">
            <a:xfrm>
              <a:off x="5952" y="2470"/>
              <a:ext cx="19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1" name="Text Box 55"/>
            <p:cNvSpPr txBox="1">
              <a:spLocks noChangeArrowheads="1"/>
            </p:cNvSpPr>
            <p:nvPr/>
          </p:nvSpPr>
          <p:spPr bwMode="auto">
            <a:xfrm>
              <a:off x="7081" y="3028"/>
              <a:ext cx="1694" cy="22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8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Устройство  электротехническое модульное</a:t>
              </a:r>
              <a:endParaRPr sz="60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УТМ-02</a:t>
              </a:r>
              <a:endParaRPr sz="60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12" name="Text Box 54"/>
            <p:cNvSpPr txBox="1">
              <a:spLocks noChangeArrowheads="1"/>
            </p:cNvSpPr>
            <p:nvPr/>
          </p:nvSpPr>
          <p:spPr bwMode="auto">
            <a:xfrm>
              <a:off x="7222" y="3585"/>
              <a:ext cx="1271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6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Блок мониторинга шкафа</a:t>
              </a: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13" name="Text Box 53"/>
            <p:cNvSpPr txBox="1">
              <a:spLocks noChangeArrowheads="1"/>
            </p:cNvSpPr>
            <p:nvPr/>
          </p:nvSpPr>
          <p:spPr bwMode="auto">
            <a:xfrm>
              <a:off x="7222" y="4003"/>
              <a:ext cx="1271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6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Блок распределения питания</a:t>
              </a: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14" name="Text Box 52"/>
            <p:cNvSpPr txBox="1">
              <a:spLocks noChangeArrowheads="1"/>
            </p:cNvSpPr>
            <p:nvPr/>
          </p:nvSpPr>
          <p:spPr bwMode="auto">
            <a:xfrm>
              <a:off x="7222" y="4561"/>
              <a:ext cx="1271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6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Блок бесперебойного питания</a:t>
              </a: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15" name="Text Box 51"/>
            <p:cNvSpPr txBox="1">
              <a:spLocks noChangeArrowheads="1"/>
            </p:cNvSpPr>
            <p:nvPr/>
          </p:nvSpPr>
          <p:spPr bwMode="auto">
            <a:xfrm>
              <a:off x="8069" y="519"/>
              <a:ext cx="565" cy="15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z="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z="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z="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z="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z="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z="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6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Устройство </a:t>
              </a:r>
              <a:r>
                <a:rPr sz="600" dirty="0" err="1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регистрациисобытий</a:t>
              </a:r>
              <a:endParaRPr sz="600" dirty="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16" name="Text Box 50"/>
            <p:cNvSpPr txBox="1">
              <a:spLocks noChangeArrowheads="1"/>
            </p:cNvSpPr>
            <p:nvPr/>
          </p:nvSpPr>
          <p:spPr bwMode="auto">
            <a:xfrm>
              <a:off x="8069" y="2192"/>
              <a:ext cx="56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sz="6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Модуль   интерфейсный</a:t>
              </a:r>
              <a:endParaRPr sz="60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17" name="Text Box 49"/>
            <p:cNvSpPr txBox="1">
              <a:spLocks noChangeArrowheads="1"/>
            </p:cNvSpPr>
            <p:nvPr/>
          </p:nvSpPr>
          <p:spPr bwMode="auto">
            <a:xfrm>
              <a:off x="7222" y="5397"/>
              <a:ext cx="1271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sz="6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Устройство ввода и отображения данных</a:t>
              </a:r>
              <a:endParaRPr sz="60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6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(УВОД)</a:t>
              </a: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18" name="Line 48"/>
            <p:cNvSpPr>
              <a:spLocks noChangeShapeType="1"/>
            </p:cNvSpPr>
            <p:nvPr/>
          </p:nvSpPr>
          <p:spPr bwMode="auto">
            <a:xfrm>
              <a:off x="5810" y="937"/>
              <a:ext cx="4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 flipV="1">
              <a:off x="5810" y="798"/>
              <a:ext cx="4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0" name="Line 46"/>
            <p:cNvSpPr>
              <a:spLocks noChangeShapeType="1"/>
            </p:cNvSpPr>
            <p:nvPr/>
          </p:nvSpPr>
          <p:spPr bwMode="auto">
            <a:xfrm flipH="1">
              <a:off x="5810" y="1216"/>
              <a:ext cx="4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1" name="Line 45"/>
            <p:cNvSpPr>
              <a:spLocks noChangeShapeType="1"/>
            </p:cNvSpPr>
            <p:nvPr/>
          </p:nvSpPr>
          <p:spPr bwMode="auto">
            <a:xfrm flipH="1">
              <a:off x="5810" y="2052"/>
              <a:ext cx="4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2" name="Line 44"/>
            <p:cNvSpPr>
              <a:spLocks noChangeShapeType="1"/>
            </p:cNvSpPr>
            <p:nvPr/>
          </p:nvSpPr>
          <p:spPr bwMode="auto">
            <a:xfrm>
              <a:off x="5810" y="1773"/>
              <a:ext cx="4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3" name="Line 43"/>
            <p:cNvSpPr>
              <a:spLocks noChangeShapeType="1"/>
            </p:cNvSpPr>
            <p:nvPr/>
          </p:nvSpPr>
          <p:spPr bwMode="auto">
            <a:xfrm flipV="1">
              <a:off x="5810" y="1634"/>
              <a:ext cx="4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4" name="Line 42"/>
            <p:cNvSpPr>
              <a:spLocks noChangeShapeType="1"/>
            </p:cNvSpPr>
            <p:nvPr/>
          </p:nvSpPr>
          <p:spPr bwMode="auto">
            <a:xfrm>
              <a:off x="5387" y="240"/>
              <a:ext cx="1" cy="6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5" name="Line 41"/>
            <p:cNvSpPr>
              <a:spLocks noChangeShapeType="1"/>
            </p:cNvSpPr>
            <p:nvPr/>
          </p:nvSpPr>
          <p:spPr bwMode="auto">
            <a:xfrm flipV="1">
              <a:off x="5387" y="24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6" name="Line 40"/>
            <p:cNvSpPr>
              <a:spLocks noChangeShapeType="1"/>
            </p:cNvSpPr>
            <p:nvPr/>
          </p:nvSpPr>
          <p:spPr bwMode="auto">
            <a:xfrm>
              <a:off x="5387" y="101"/>
              <a:ext cx="35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7" name="Line 39"/>
            <p:cNvSpPr>
              <a:spLocks noChangeShapeType="1"/>
            </p:cNvSpPr>
            <p:nvPr/>
          </p:nvSpPr>
          <p:spPr bwMode="auto">
            <a:xfrm>
              <a:off x="8916" y="240"/>
              <a:ext cx="0" cy="6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8" name="Line 38"/>
            <p:cNvSpPr>
              <a:spLocks noChangeShapeType="1"/>
            </p:cNvSpPr>
            <p:nvPr/>
          </p:nvSpPr>
          <p:spPr bwMode="auto">
            <a:xfrm flipH="1">
              <a:off x="5387" y="6512"/>
              <a:ext cx="35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9" name="Text Box 37"/>
            <p:cNvSpPr txBox="1">
              <a:spLocks noChangeArrowheads="1"/>
            </p:cNvSpPr>
            <p:nvPr/>
          </p:nvSpPr>
          <p:spPr bwMode="auto">
            <a:xfrm>
              <a:off x="5528" y="240"/>
              <a:ext cx="566" cy="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800" b="1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УИИ</a:t>
              </a: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30" name="Text Box 36"/>
            <p:cNvSpPr txBox="1">
              <a:spLocks noChangeArrowheads="1"/>
            </p:cNvSpPr>
            <p:nvPr/>
          </p:nvSpPr>
          <p:spPr bwMode="auto">
            <a:xfrm>
              <a:off x="6023" y="3446"/>
              <a:ext cx="776" cy="6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6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Концевой выключатель дверей шкафа</a:t>
              </a: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31" name="Line 35"/>
            <p:cNvSpPr>
              <a:spLocks noChangeShapeType="1"/>
            </p:cNvSpPr>
            <p:nvPr/>
          </p:nvSpPr>
          <p:spPr bwMode="auto">
            <a:xfrm flipH="1">
              <a:off x="7505" y="2331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2" name="Line 34"/>
            <p:cNvSpPr>
              <a:spLocks noChangeShapeType="1"/>
            </p:cNvSpPr>
            <p:nvPr/>
          </p:nvSpPr>
          <p:spPr bwMode="auto">
            <a:xfrm flipV="1">
              <a:off x="7505" y="798"/>
              <a:ext cx="1" cy="15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3" name="Line 33"/>
            <p:cNvSpPr>
              <a:spLocks noChangeShapeType="1"/>
            </p:cNvSpPr>
            <p:nvPr/>
          </p:nvSpPr>
          <p:spPr bwMode="auto">
            <a:xfrm flipH="1">
              <a:off x="7363" y="798"/>
              <a:ext cx="1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4" name="Line 32"/>
            <p:cNvSpPr>
              <a:spLocks noChangeShapeType="1"/>
            </p:cNvSpPr>
            <p:nvPr/>
          </p:nvSpPr>
          <p:spPr bwMode="auto">
            <a:xfrm flipH="1">
              <a:off x="7363" y="2052"/>
              <a:ext cx="1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5" name="Line 31"/>
            <p:cNvSpPr>
              <a:spLocks noChangeShapeType="1"/>
            </p:cNvSpPr>
            <p:nvPr/>
          </p:nvSpPr>
          <p:spPr bwMode="auto">
            <a:xfrm>
              <a:off x="6799" y="3724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6" name="Line 30"/>
            <p:cNvSpPr>
              <a:spLocks noChangeShapeType="1"/>
            </p:cNvSpPr>
            <p:nvPr/>
          </p:nvSpPr>
          <p:spPr bwMode="auto">
            <a:xfrm flipV="1">
              <a:off x="7787" y="3864"/>
              <a:ext cx="0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7" name="Line 29"/>
            <p:cNvSpPr>
              <a:spLocks noChangeShapeType="1"/>
            </p:cNvSpPr>
            <p:nvPr/>
          </p:nvSpPr>
          <p:spPr bwMode="auto">
            <a:xfrm>
              <a:off x="7787" y="4282"/>
              <a:ext cx="0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8" name="Text Box 28"/>
            <p:cNvSpPr txBox="1">
              <a:spLocks noChangeArrowheads="1"/>
            </p:cNvSpPr>
            <p:nvPr/>
          </p:nvSpPr>
          <p:spPr bwMode="auto">
            <a:xfrm>
              <a:off x="6023" y="4282"/>
              <a:ext cx="776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6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Датчик температуры</a:t>
              </a:r>
              <a:endParaRPr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39" name="Line 27"/>
            <p:cNvSpPr>
              <a:spLocks noChangeShapeType="1"/>
            </p:cNvSpPr>
            <p:nvPr/>
          </p:nvSpPr>
          <p:spPr bwMode="auto">
            <a:xfrm>
              <a:off x="6799" y="4561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0" name="Line 26"/>
            <p:cNvSpPr>
              <a:spLocks noChangeShapeType="1"/>
            </p:cNvSpPr>
            <p:nvPr/>
          </p:nvSpPr>
          <p:spPr bwMode="auto">
            <a:xfrm flipV="1">
              <a:off x="6940" y="3864"/>
              <a:ext cx="0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1" name="Line 25"/>
            <p:cNvSpPr>
              <a:spLocks noChangeShapeType="1"/>
            </p:cNvSpPr>
            <p:nvPr/>
          </p:nvSpPr>
          <p:spPr bwMode="auto">
            <a:xfrm flipV="1">
              <a:off x="6940" y="3724"/>
              <a:ext cx="282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2" name="Line 24"/>
            <p:cNvSpPr>
              <a:spLocks noChangeShapeType="1"/>
            </p:cNvSpPr>
            <p:nvPr/>
          </p:nvSpPr>
          <p:spPr bwMode="auto">
            <a:xfrm>
              <a:off x="8634" y="3724"/>
              <a:ext cx="1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3" name="Line 23"/>
            <p:cNvSpPr>
              <a:spLocks noChangeShapeType="1"/>
            </p:cNvSpPr>
            <p:nvPr/>
          </p:nvSpPr>
          <p:spPr bwMode="auto">
            <a:xfrm flipH="1">
              <a:off x="8493" y="3724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4" name="Line 22"/>
            <p:cNvSpPr>
              <a:spLocks noChangeShapeType="1"/>
            </p:cNvSpPr>
            <p:nvPr/>
          </p:nvSpPr>
          <p:spPr bwMode="auto">
            <a:xfrm flipH="1">
              <a:off x="8493" y="4143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5" name="Line 21"/>
            <p:cNvSpPr>
              <a:spLocks noChangeShapeType="1"/>
            </p:cNvSpPr>
            <p:nvPr/>
          </p:nvSpPr>
          <p:spPr bwMode="auto">
            <a:xfrm flipH="1">
              <a:off x="8493" y="4839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7" name="Line 19"/>
            <p:cNvSpPr>
              <a:spLocks noChangeShapeType="1"/>
            </p:cNvSpPr>
            <p:nvPr/>
          </p:nvSpPr>
          <p:spPr bwMode="auto">
            <a:xfrm>
              <a:off x="5687" y="7020"/>
              <a:ext cx="42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8" name="Text Box 18"/>
            <p:cNvSpPr txBox="1">
              <a:spLocks noChangeArrowheads="1"/>
            </p:cNvSpPr>
            <p:nvPr/>
          </p:nvSpPr>
          <p:spPr bwMode="auto">
            <a:xfrm>
              <a:off x="6255" y="6882"/>
              <a:ext cx="2116" cy="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6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Линии передачи аналогового сигнала</a:t>
              </a: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49" name="Text Box 17"/>
            <p:cNvSpPr txBox="1">
              <a:spLocks noChangeArrowheads="1"/>
            </p:cNvSpPr>
            <p:nvPr/>
          </p:nvSpPr>
          <p:spPr bwMode="auto">
            <a:xfrm>
              <a:off x="6305" y="7127"/>
              <a:ext cx="2116" cy="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6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Линии передачи дискретного сигнала</a:t>
              </a:r>
              <a:endParaRPr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50" name="Line 16"/>
            <p:cNvSpPr>
              <a:spLocks noChangeShapeType="1"/>
            </p:cNvSpPr>
            <p:nvPr/>
          </p:nvSpPr>
          <p:spPr bwMode="auto">
            <a:xfrm>
              <a:off x="5687" y="7209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1" name="Text Box 15"/>
            <p:cNvSpPr txBox="1">
              <a:spLocks noChangeArrowheads="1"/>
            </p:cNvSpPr>
            <p:nvPr/>
          </p:nvSpPr>
          <p:spPr bwMode="auto">
            <a:xfrm>
              <a:off x="6305" y="7384"/>
              <a:ext cx="2116" cy="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6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Линии передачи цифрового сигнала</a:t>
              </a:r>
              <a:endParaRPr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52" name="Line 14"/>
            <p:cNvSpPr>
              <a:spLocks noChangeShapeType="1"/>
            </p:cNvSpPr>
            <p:nvPr/>
          </p:nvSpPr>
          <p:spPr bwMode="auto">
            <a:xfrm>
              <a:off x="5671" y="7469"/>
              <a:ext cx="4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3" name="Text Box 13"/>
            <p:cNvSpPr txBox="1">
              <a:spLocks noChangeArrowheads="1"/>
            </p:cNvSpPr>
            <p:nvPr/>
          </p:nvSpPr>
          <p:spPr bwMode="auto">
            <a:xfrm>
              <a:off x="6305" y="7696"/>
              <a:ext cx="2116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6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Линии питания </a:t>
              </a:r>
              <a:endParaRPr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54" name="Line 12"/>
            <p:cNvSpPr>
              <a:spLocks noChangeShapeType="1"/>
            </p:cNvSpPr>
            <p:nvPr/>
          </p:nvSpPr>
          <p:spPr bwMode="auto">
            <a:xfrm>
              <a:off x="5740" y="7757"/>
              <a:ext cx="28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5" name="Text Box 11"/>
            <p:cNvSpPr txBox="1">
              <a:spLocks noChangeArrowheads="1"/>
            </p:cNvSpPr>
            <p:nvPr/>
          </p:nvSpPr>
          <p:spPr bwMode="auto">
            <a:xfrm>
              <a:off x="6105" y="171"/>
              <a:ext cx="1129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6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  В СВБУ и  ОМ-690    (через  СКД )</a:t>
              </a:r>
              <a:endParaRPr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56" name="Text Box 10"/>
            <p:cNvSpPr txBox="1">
              <a:spLocks noChangeArrowheads="1"/>
            </p:cNvSpPr>
            <p:nvPr/>
          </p:nvSpPr>
          <p:spPr bwMode="auto">
            <a:xfrm>
              <a:off x="8070" y="658"/>
              <a:ext cx="56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6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Сетевая плата</a:t>
              </a:r>
              <a:endParaRPr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57" name="Line 9"/>
            <p:cNvSpPr>
              <a:spLocks noChangeShapeType="1"/>
            </p:cNvSpPr>
            <p:nvPr/>
          </p:nvSpPr>
          <p:spPr bwMode="auto">
            <a:xfrm flipH="1">
              <a:off x="7646" y="798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8" name="Line 8"/>
            <p:cNvSpPr>
              <a:spLocks noChangeShapeType="1"/>
            </p:cNvSpPr>
            <p:nvPr/>
          </p:nvSpPr>
          <p:spPr bwMode="auto">
            <a:xfrm flipV="1">
              <a:off x="7646" y="240"/>
              <a:ext cx="1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9" name="Line 7"/>
            <p:cNvSpPr>
              <a:spLocks noChangeShapeType="1"/>
            </p:cNvSpPr>
            <p:nvPr/>
          </p:nvSpPr>
          <p:spPr bwMode="auto">
            <a:xfrm>
              <a:off x="7222" y="240"/>
              <a:ext cx="1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0" name="Line 6"/>
            <p:cNvSpPr>
              <a:spLocks noChangeShapeType="1"/>
            </p:cNvSpPr>
            <p:nvPr/>
          </p:nvSpPr>
          <p:spPr bwMode="auto">
            <a:xfrm flipH="1">
              <a:off x="7363" y="240"/>
              <a:ext cx="2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1" name="Line 5"/>
            <p:cNvSpPr>
              <a:spLocks noChangeShapeType="1"/>
            </p:cNvSpPr>
            <p:nvPr/>
          </p:nvSpPr>
          <p:spPr bwMode="auto">
            <a:xfrm flipH="1">
              <a:off x="7363" y="2470"/>
              <a:ext cx="2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2" name="Line 4"/>
            <p:cNvSpPr>
              <a:spLocks noChangeShapeType="1"/>
            </p:cNvSpPr>
            <p:nvPr/>
          </p:nvSpPr>
          <p:spPr bwMode="auto">
            <a:xfrm flipH="1">
              <a:off x="7363" y="2470"/>
              <a:ext cx="1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3" name="Text Box 3"/>
            <p:cNvSpPr txBox="1">
              <a:spLocks noChangeArrowheads="1"/>
            </p:cNvSpPr>
            <p:nvPr/>
          </p:nvSpPr>
          <p:spPr bwMode="auto">
            <a:xfrm>
              <a:off x="6234" y="5536"/>
              <a:ext cx="565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6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</a:rPr>
                <a:t>От БСБ</a:t>
              </a:r>
              <a:endParaRPr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64" name="Line 2"/>
            <p:cNvSpPr>
              <a:spLocks noChangeShapeType="1"/>
            </p:cNvSpPr>
            <p:nvPr/>
          </p:nvSpPr>
          <p:spPr bwMode="auto">
            <a:xfrm>
              <a:off x="6657" y="5676"/>
              <a:ext cx="5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121" name="Picture 2"/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93" y="4367483"/>
            <a:ext cx="3097320" cy="201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9" y="2360888"/>
            <a:ext cx="2323550" cy="1809989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 rot="10800000">
            <a:off x="984883" y="4183293"/>
            <a:ext cx="251141" cy="729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6" name="Выгнутая вверх стрелка 3145"/>
          <p:cNvSpPr/>
          <p:nvPr/>
        </p:nvSpPr>
        <p:spPr>
          <a:xfrm rot="19951757">
            <a:off x="2306085" y="4319392"/>
            <a:ext cx="1630398" cy="330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39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Контроль акустического шума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5400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	</a:t>
            </a:r>
            <a:r>
              <a:rPr lang="ru-RU" b="1" dirty="0" smtClean="0"/>
              <a:t>Основной функцией СОСП является непрерывный </a:t>
            </a:r>
            <a:r>
              <a:rPr lang="ru-RU" b="1" dirty="0"/>
              <a:t>контроль уровня акустического шума на поверхности оборудования реакторной установки в местах установки датчиков СОСП </a:t>
            </a:r>
            <a:r>
              <a:rPr lang="ru-RU" dirty="0" smtClean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целях повышения помехозащищенности при сравнении с порогами используется </a:t>
            </a:r>
            <a:r>
              <a:rPr lang="ru-RU" dirty="0" smtClean="0"/>
              <a:t>среднеквадратическое значение (СКЗ</a:t>
            </a:r>
            <a:r>
              <a:rPr lang="en-US" dirty="0" smtClean="0"/>
              <a:t> - RMS</a:t>
            </a:r>
            <a:r>
              <a:rPr lang="ru-RU" dirty="0" smtClean="0"/>
              <a:t>) входного </a:t>
            </a:r>
            <a:r>
              <a:rPr lang="ru-RU" dirty="0"/>
              <a:t>сигнал, а не сам сигнал.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СОСП определены два вида СКЗ:</a:t>
            </a:r>
          </a:p>
          <a:p>
            <a:pPr lvl="0"/>
            <a:r>
              <a:rPr lang="ru-RU" b="1" dirty="0"/>
              <a:t>кратковременное (</a:t>
            </a:r>
            <a:r>
              <a:rPr lang="ru-RU" b="1" dirty="0" smtClean="0"/>
              <a:t>КСКЗ </a:t>
            </a:r>
            <a:r>
              <a:rPr lang="en-US" b="1" dirty="0" smtClean="0"/>
              <a:t>- SRMS</a:t>
            </a:r>
            <a:r>
              <a:rPr lang="ru-RU" b="1" dirty="0" smtClean="0"/>
              <a:t>) </a:t>
            </a:r>
            <a:r>
              <a:rPr lang="ru-RU" dirty="0"/>
              <a:t>‑ с постоянной времени 2,5 миллисекунд;</a:t>
            </a:r>
          </a:p>
          <a:p>
            <a:pPr lvl="0"/>
            <a:r>
              <a:rPr lang="ru-RU" b="1" dirty="0"/>
              <a:t>долговременное (</a:t>
            </a:r>
            <a:r>
              <a:rPr lang="ru-RU" b="1" dirty="0" smtClean="0"/>
              <a:t>ДСКЗ</a:t>
            </a:r>
            <a:r>
              <a:rPr lang="en-US" b="1" dirty="0" smtClean="0"/>
              <a:t> - LRMS</a:t>
            </a:r>
            <a:r>
              <a:rPr lang="ru-RU" b="1" dirty="0" smtClean="0"/>
              <a:t>) </a:t>
            </a:r>
            <a:r>
              <a:rPr lang="ru-RU" dirty="0"/>
              <a:t>– с постоянной времени 800 миллисекунд.</a:t>
            </a:r>
          </a:p>
          <a:p>
            <a:pPr marL="0" indent="0">
              <a:buNone/>
            </a:pPr>
            <a:r>
              <a:rPr lang="ru-RU" dirty="0" smtClean="0"/>
              <a:t>	Оба </a:t>
            </a:r>
            <a:r>
              <a:rPr lang="ru-RU" dirty="0"/>
              <a:t>значения </a:t>
            </a:r>
            <a:r>
              <a:rPr lang="en-US" dirty="0" smtClean="0"/>
              <a:t>RMS</a:t>
            </a:r>
            <a:r>
              <a:rPr lang="ru-RU" dirty="0" smtClean="0"/>
              <a:t> </a:t>
            </a:r>
            <a:r>
              <a:rPr lang="ru-RU" dirty="0"/>
              <a:t>формируются на аппаратном уровне. 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lvl="0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3707777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Пороги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54005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Контроль акустического шума осуществляется путем сравнения СКЗ (</a:t>
            </a:r>
            <a:r>
              <a:rPr lang="en-US" dirty="0" smtClean="0"/>
              <a:t>RMS) </a:t>
            </a:r>
            <a:r>
              <a:rPr lang="ru-RU" dirty="0" smtClean="0"/>
              <a:t>входного сигнала с </a:t>
            </a:r>
            <a:r>
              <a:rPr lang="ru-RU" b="1" dirty="0" smtClean="0"/>
              <a:t>порогами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 smtClean="0"/>
              <a:t>Порог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уставка</a:t>
            </a:r>
            <a:r>
              <a:rPr lang="ru-RU" dirty="0"/>
              <a:t>, задаваемая </a:t>
            </a:r>
            <a:r>
              <a:rPr lang="ru-RU" dirty="0" smtClean="0"/>
              <a:t>пользов</a:t>
            </a:r>
            <a:r>
              <a:rPr lang="ru-RU" dirty="0"/>
              <a:t>а</a:t>
            </a:r>
            <a:r>
              <a:rPr lang="ru-RU" dirty="0" smtClean="0"/>
              <a:t>телем </a:t>
            </a:r>
            <a:r>
              <a:rPr lang="ru-RU" dirty="0"/>
              <a:t>при конфигурировании параметров СОСП, превышение которой квалифицируется как </a:t>
            </a:r>
            <a:r>
              <a:rPr lang="ru-RU" dirty="0" smtClean="0"/>
              <a:t>событие.</a:t>
            </a:r>
          </a:p>
          <a:p>
            <a:pPr marL="0" indent="0">
              <a:buNone/>
            </a:pPr>
            <a:r>
              <a:rPr lang="ru-RU" dirty="0" smtClean="0"/>
              <a:t>	При </a:t>
            </a:r>
            <a:r>
              <a:rPr lang="ru-RU" dirty="0"/>
              <a:t>возникновении </a:t>
            </a:r>
            <a:r>
              <a:rPr lang="ru-RU" dirty="0" smtClean="0"/>
              <a:t>события </a:t>
            </a:r>
            <a:r>
              <a:rPr lang="ru-RU" dirty="0"/>
              <a:t>происходит автоматическая регистрация входных сигналов и значений рабочих параметров РУ, соответствующих моменту регистрации события.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Для </a:t>
            </a:r>
            <a:r>
              <a:rPr lang="ru-RU" dirty="0"/>
              <a:t>сравнения с порогом используется </a:t>
            </a:r>
            <a:r>
              <a:rPr lang="ru-RU" dirty="0" smtClean="0"/>
              <a:t>КСКЗ</a:t>
            </a:r>
            <a:r>
              <a:rPr lang="en-US" dirty="0" smtClean="0"/>
              <a:t> (SRMS)</a:t>
            </a:r>
            <a:r>
              <a:rPr lang="ru-RU" dirty="0" smtClean="0"/>
              <a:t> </a:t>
            </a:r>
            <a:r>
              <a:rPr lang="ru-RU" dirty="0"/>
              <a:t>входного сигнала. 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lvl="0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1433787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Пороги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5400599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dirty="0" smtClean="0"/>
              <a:t>	В </a:t>
            </a:r>
            <a:r>
              <a:rPr lang="ru-RU" dirty="0"/>
              <a:t>СОСП определены два вида порогов:</a:t>
            </a:r>
            <a:endParaRPr lang="ru-RU" dirty="0" smtClean="0"/>
          </a:p>
          <a:p>
            <a:pPr lvl="0"/>
            <a:r>
              <a:rPr lang="ru-RU" dirty="0" smtClean="0"/>
              <a:t>абсолютный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относительный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smtClean="0"/>
              <a:t>	Значение </a:t>
            </a:r>
            <a:r>
              <a:rPr lang="ru-RU" b="1" dirty="0"/>
              <a:t>абсолютного порога </a:t>
            </a:r>
            <a:r>
              <a:rPr lang="ru-RU" dirty="0"/>
              <a:t>для каждого канала постоянным при работе СОСП. Абсолютный порог – значение </a:t>
            </a:r>
            <a:r>
              <a:rPr lang="en-US" dirty="0" smtClean="0"/>
              <a:t>SRMS</a:t>
            </a:r>
            <a:r>
              <a:rPr lang="ru-RU" dirty="0" smtClean="0"/>
              <a:t> </a:t>
            </a:r>
            <a:r>
              <a:rPr lang="ru-RU" dirty="0"/>
              <a:t>входного сигнала при достижении которого происходит регистрация события. Абсолютный порог выражается в милливольтах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smtClean="0"/>
              <a:t>	Значение </a:t>
            </a:r>
            <a:r>
              <a:rPr lang="ru-RU" b="1" dirty="0" smtClean="0"/>
              <a:t>относительного порога </a:t>
            </a:r>
            <a:r>
              <a:rPr lang="ru-RU" dirty="0"/>
              <a:t>в каждый момент времени определяется как произведение текущего значения </a:t>
            </a:r>
            <a:r>
              <a:rPr lang="en-US" dirty="0" smtClean="0"/>
              <a:t>LRMS</a:t>
            </a:r>
            <a:r>
              <a:rPr lang="ru-RU" dirty="0" smtClean="0"/>
              <a:t> </a:t>
            </a:r>
            <a:r>
              <a:rPr lang="ru-RU" dirty="0"/>
              <a:t>входного сигнала на коэффициент, заданный при конфигурации системы.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lvl="0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4972081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772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Сравнение акустического шума с порогом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869160"/>
            <a:ext cx="8077200" cy="15121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Использование СКЗ (</a:t>
            </a:r>
            <a:r>
              <a:rPr lang="en-US" dirty="0" smtClean="0"/>
              <a:t>RMS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акустического шума входного сигнала</a:t>
            </a:r>
            <a:r>
              <a:rPr lang="en-US" dirty="0" smtClean="0"/>
              <a:t> </a:t>
            </a:r>
            <a:r>
              <a:rPr lang="ru-RU" dirty="0" smtClean="0"/>
              <a:t>при сравнении с порогом позволяет избежать влияния случайных выбросов входного сигнала.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lvl="0"/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1" y="1412776"/>
            <a:ext cx="7920880" cy="31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64114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Работа порогов при малом уровне фоновых шумов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725144"/>
            <a:ext cx="8077200" cy="165618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	</a:t>
            </a:r>
            <a:r>
              <a:rPr lang="ru-RU" dirty="0"/>
              <a:t>Использование </a:t>
            </a:r>
            <a:r>
              <a:rPr lang="ru-RU" b="1" dirty="0"/>
              <a:t>относительного</a:t>
            </a:r>
            <a:r>
              <a:rPr lang="ru-RU" dirty="0"/>
              <a:t> порога позволяет регистрировать события с низкой амплитудой сигнала при </a:t>
            </a:r>
            <a:r>
              <a:rPr lang="ru-RU" b="1" dirty="0"/>
              <a:t>низких уровнях фоновых шумов</a:t>
            </a:r>
            <a:r>
              <a:rPr lang="ru-RU" dirty="0"/>
              <a:t>. 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lvl="0"/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771084" cy="30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0852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Работа порогов при высоком уровне фоновых шумов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725144"/>
            <a:ext cx="8077200" cy="1872207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	</a:t>
            </a:r>
            <a:r>
              <a:rPr lang="ru-RU" dirty="0"/>
              <a:t>При </a:t>
            </a:r>
            <a:r>
              <a:rPr lang="ru-RU" b="1" dirty="0" smtClean="0"/>
              <a:t>высоком уровне </a:t>
            </a:r>
            <a:r>
              <a:rPr lang="ru-RU" b="1" dirty="0"/>
              <a:t>фоновых шумов </a:t>
            </a:r>
            <a:r>
              <a:rPr lang="ru-RU" dirty="0"/>
              <a:t>величина текущего значения относительного порога может превысить динамический диапазон канала СОСП, что сделает невозможным регистрацию любых событий. В этом случае СОСП срабатывает по </a:t>
            </a:r>
            <a:r>
              <a:rPr lang="ru-RU" b="1" dirty="0"/>
              <a:t>абсолютному</a:t>
            </a:r>
            <a:r>
              <a:rPr lang="ru-RU" dirty="0"/>
              <a:t> </a:t>
            </a:r>
            <a:r>
              <a:rPr lang="ru-RU" b="1" dirty="0"/>
              <a:t>порогу</a:t>
            </a:r>
            <a:r>
              <a:rPr lang="ru-RU" dirty="0"/>
              <a:t>, величина которого неизменна в ходе работы.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lvl="0"/>
            <a:endParaRPr lang="ru-RU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864730" cy="31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90496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Формирование сигнала события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5400599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ru-RU" dirty="0" smtClean="0"/>
              <a:t>	</a:t>
            </a:r>
            <a:r>
              <a:rPr lang="ru-RU" dirty="0"/>
              <a:t>Сравнение текущего значения </a:t>
            </a:r>
            <a:r>
              <a:rPr lang="en-US" dirty="0" smtClean="0"/>
              <a:t>SRMS</a:t>
            </a:r>
            <a:r>
              <a:rPr lang="ru-RU" dirty="0" smtClean="0"/>
              <a:t> </a:t>
            </a:r>
            <a:r>
              <a:rPr lang="ru-RU" dirty="0"/>
              <a:t>с абсолютным и относительным порогами происходит одновременно. Результаты этих сравнений объединяются по схеме «или» и образуют триггерный импульс канала. Триггерные импульсы всех каналов объединяются по схеме «или» и образуют общий триггерный импульс, по которому производится регистрация события. </a:t>
            </a:r>
          </a:p>
          <a:p>
            <a:pPr marL="0" lvl="3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Значения </a:t>
            </a:r>
            <a:r>
              <a:rPr lang="ru-RU" dirty="0"/>
              <a:t>абсолютного и относительного порогов устанавливаются </a:t>
            </a:r>
            <a:r>
              <a:rPr lang="ru-RU" b="1" dirty="0"/>
              <a:t>пользователем </a:t>
            </a:r>
            <a:r>
              <a:rPr lang="ru-RU" dirty="0"/>
              <a:t>индивидуально.</a:t>
            </a:r>
          </a:p>
          <a:p>
            <a:pPr marL="0" lvl="3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Абсолютный </a:t>
            </a:r>
            <a:r>
              <a:rPr lang="ru-RU" dirty="0"/>
              <a:t>и относительный пороги могут </a:t>
            </a:r>
            <a:r>
              <a:rPr lang="ru-RU" dirty="0" err="1"/>
              <a:t>поканально</a:t>
            </a:r>
            <a:r>
              <a:rPr lang="ru-RU" dirty="0"/>
              <a:t> блокироваться </a:t>
            </a:r>
            <a:r>
              <a:rPr lang="ru-RU" b="1" dirty="0"/>
              <a:t>пользователем</a:t>
            </a:r>
            <a:r>
              <a:rPr lang="ru-RU" dirty="0"/>
              <a:t>, при этом система становится нечувствительной к превышению заблокированного порога.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lvl="0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680709121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Нормативная документация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sz="2600" dirty="0" smtClean="0"/>
              <a:t>Технические требования к системе обнаружения свободных, </a:t>
            </a:r>
            <a:r>
              <a:rPr lang="ru-RU" sz="2600" dirty="0" err="1" smtClean="0"/>
              <a:t>слабозакрепленных</a:t>
            </a:r>
            <a:r>
              <a:rPr lang="ru-RU" sz="2600" dirty="0" smtClean="0"/>
              <a:t> и посторонних предметов в оборудовании и трубопроводах реакторных установок атомных электростанций с ВВЭР ТТ 1.5.4.01.002.0054-2011                     </a:t>
            </a:r>
            <a:r>
              <a:rPr lang="ru-RU" sz="2600" b="1" dirty="0" smtClean="0"/>
              <a:t>Концерн Росэнергоатом</a:t>
            </a:r>
            <a:r>
              <a:rPr lang="ru-RU" sz="2600" dirty="0" smtClean="0"/>
              <a:t>.</a:t>
            </a:r>
            <a:endParaRPr lang="ru-RU" sz="2600" dirty="0"/>
          </a:p>
          <a:p>
            <a:pPr lvl="1"/>
            <a:r>
              <a:rPr lang="ru-RU" sz="2600" dirty="0" smtClean="0"/>
              <a:t>Система обнаружения свободных предметов. Типовые </a:t>
            </a:r>
            <a:r>
              <a:rPr lang="ru-RU" sz="2600" dirty="0"/>
              <a:t>технические </a:t>
            </a:r>
            <a:r>
              <a:rPr lang="ru-RU" sz="2600" dirty="0" smtClean="0"/>
              <a:t>требования</a:t>
            </a:r>
            <a:r>
              <a:rPr lang="ru-RU" sz="2600" dirty="0"/>
              <a:t> </a:t>
            </a:r>
            <a:r>
              <a:rPr lang="ru-RU" sz="2600" dirty="0" smtClean="0"/>
              <a:t>ПСР-Пр-125.  </a:t>
            </a:r>
            <a:r>
              <a:rPr lang="ru-RU" sz="2600" b="1" dirty="0"/>
              <a:t>Гидропресс</a:t>
            </a:r>
          </a:p>
          <a:p>
            <a:pPr marL="457200" lvl="1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4540246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Регистрация события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5400599"/>
          </a:xfrm>
        </p:spPr>
        <p:txBody>
          <a:bodyPr>
            <a:normAutofit fontScale="85000" lnSpcReduction="10000"/>
          </a:bodyPr>
          <a:lstStyle/>
          <a:p>
            <a:pPr marL="0" lvl="3" indent="0">
              <a:buNone/>
            </a:pPr>
            <a:r>
              <a:rPr lang="ru-RU" dirty="0"/>
              <a:t>	</a:t>
            </a:r>
            <a:r>
              <a:rPr lang="ru-RU" dirty="0" smtClean="0"/>
              <a:t>После формирования триггерного сигнала происходит регистрация события. Процесс регистрации включает в себя:</a:t>
            </a:r>
          </a:p>
          <a:p>
            <a:pPr marL="0" lvl="3" indent="0">
              <a:buNone/>
            </a:pPr>
            <a:r>
              <a:rPr lang="ru-RU" dirty="0"/>
              <a:t>	</a:t>
            </a:r>
            <a:r>
              <a:rPr lang="ru-RU" dirty="0" smtClean="0"/>
              <a:t>- сохранение временных реализаций всех входных сигналов;</a:t>
            </a:r>
          </a:p>
          <a:p>
            <a:pPr marL="0" lvl="3" indent="0">
              <a:buNone/>
            </a:pPr>
            <a:r>
              <a:rPr lang="ru-RU" dirty="0"/>
              <a:t>	</a:t>
            </a:r>
            <a:r>
              <a:rPr lang="ru-RU" dirty="0" smtClean="0"/>
              <a:t>- выполнение экспресс-анализа события;</a:t>
            </a:r>
            <a:r>
              <a:rPr lang="ru-RU" dirty="0"/>
              <a:t>	</a:t>
            </a:r>
            <a:endParaRPr lang="ru-RU" dirty="0" smtClean="0"/>
          </a:p>
          <a:p>
            <a:pPr marL="0" lvl="3" indent="0">
              <a:buNone/>
            </a:pPr>
            <a:r>
              <a:rPr lang="ru-RU" dirty="0"/>
              <a:t>	</a:t>
            </a:r>
            <a:r>
              <a:rPr lang="ru-RU" dirty="0" smtClean="0"/>
              <a:t>- </a:t>
            </a:r>
            <a:r>
              <a:rPr lang="ru-RU" dirty="0"/>
              <a:t>сохранение текущих значений порогов и триггерной маски</a:t>
            </a:r>
            <a:r>
              <a:rPr lang="ru-RU" dirty="0" smtClean="0"/>
              <a:t>;</a:t>
            </a:r>
          </a:p>
          <a:p>
            <a:pPr marL="0" lvl="3" indent="0">
              <a:buNone/>
            </a:pPr>
            <a:r>
              <a:rPr lang="ru-RU" dirty="0"/>
              <a:t>	</a:t>
            </a:r>
            <a:r>
              <a:rPr lang="ru-RU" dirty="0" smtClean="0"/>
              <a:t>- классификация события;</a:t>
            </a:r>
          </a:p>
          <a:p>
            <a:pPr marL="0" lvl="3" indent="0">
              <a:buNone/>
            </a:pPr>
            <a:r>
              <a:rPr lang="ru-RU" dirty="0"/>
              <a:t>	</a:t>
            </a:r>
            <a:r>
              <a:rPr lang="ru-RU" dirty="0" smtClean="0"/>
              <a:t>- передача информации о событии в СКД.</a:t>
            </a:r>
            <a:endParaRPr lang="ru-RU" dirty="0"/>
          </a:p>
          <a:p>
            <a:pPr marL="0" lvl="3" indent="0">
              <a:buNone/>
            </a:pPr>
            <a:endParaRPr lang="ru-RU" dirty="0" smtClean="0"/>
          </a:p>
          <a:p>
            <a:pPr marL="0" lvl="3" indent="0">
              <a:buNone/>
            </a:pPr>
            <a:r>
              <a:rPr lang="ru-RU" dirty="0" smtClean="0"/>
              <a:t>	В </a:t>
            </a:r>
            <a:r>
              <a:rPr lang="ru-RU" dirty="0"/>
              <a:t>СОСП различаются три типа событий:</a:t>
            </a:r>
          </a:p>
          <a:p>
            <a:pPr lvl="0"/>
            <a:r>
              <a:rPr lang="ru-RU" sz="2400" dirty="0"/>
              <a:t>«</a:t>
            </a:r>
            <a:r>
              <a:rPr lang="en-US" sz="2400" dirty="0"/>
              <a:t>F</a:t>
            </a:r>
            <a:r>
              <a:rPr lang="ru-RU" sz="2400" dirty="0"/>
              <a:t>» ‑ фоновое событие, зарегистрированное по команде оператора;</a:t>
            </a:r>
          </a:p>
          <a:p>
            <a:pPr lvl="0"/>
            <a:r>
              <a:rPr lang="ru-RU" sz="2400" dirty="0"/>
              <a:t>«</a:t>
            </a:r>
            <a:r>
              <a:rPr lang="en-US" sz="2400" dirty="0"/>
              <a:t>S</a:t>
            </a:r>
            <a:r>
              <a:rPr lang="ru-RU" sz="2400" dirty="0"/>
              <a:t>» ‑ автоматически зарегистрированное событие, в котором по результатам экспресс-анализа обнаружен удар хотя бы в одном канале;</a:t>
            </a:r>
          </a:p>
          <a:p>
            <a:pPr lvl="0"/>
            <a:r>
              <a:rPr lang="ru-RU" sz="2400" dirty="0"/>
              <a:t> «</a:t>
            </a:r>
            <a:r>
              <a:rPr lang="en-US" sz="2400" dirty="0"/>
              <a:t>I</a:t>
            </a:r>
            <a:r>
              <a:rPr lang="ru-RU" sz="2400" dirty="0"/>
              <a:t>» ‑ автоматически зарегистрированное событие, отнесенное к помехам по результатам экспресс-анализа (удары ни в одном канале не обнаружены);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lvl="0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928585800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</a:rPr>
              <a:t>Тестирование каналов </a:t>
            </a:r>
            <a:r>
              <a:rPr lang="ru-RU" altLang="ru-RU" sz="3600" b="1" dirty="0" smtClean="0">
                <a:solidFill>
                  <a:schemeClr val="tx2"/>
                </a:solidFill>
              </a:rPr>
              <a:t>в системе СОСП</a:t>
            </a:r>
          </a:p>
        </p:txBody>
      </p:sp>
      <p:sp>
        <p:nvSpPr>
          <p:cNvPr id="27651" name="Текст 4"/>
          <p:cNvSpPr>
            <a:spLocks noGrp="1"/>
          </p:cNvSpPr>
          <p:nvPr>
            <p:ph type="body" idx="1"/>
          </p:nvPr>
        </p:nvSpPr>
        <p:spPr>
          <a:xfrm>
            <a:off x="7020272" y="2276872"/>
            <a:ext cx="1869976" cy="999802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/>
              <a:t>Сигнал тестового генератора</a:t>
            </a:r>
          </a:p>
        </p:txBody>
      </p:sp>
      <p:sp>
        <p:nvSpPr>
          <p:cNvPr id="27653" name="Текст 6"/>
          <p:cNvSpPr>
            <a:spLocks noGrp="1"/>
          </p:cNvSpPr>
          <p:nvPr>
            <p:ph type="body" sz="quarter" idx="3"/>
          </p:nvPr>
        </p:nvSpPr>
        <p:spPr>
          <a:xfrm>
            <a:off x="6876256" y="5445224"/>
            <a:ext cx="2039144" cy="639762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/>
              <a:t>Сигнал </a:t>
            </a:r>
          </a:p>
          <a:p>
            <a:pPr algn="ctr"/>
            <a:r>
              <a:rPr lang="ru-RU" altLang="ru-RU" sz="2000" dirty="0" smtClean="0"/>
              <a:t>молотка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6231368" cy="2179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268760"/>
            <a:ext cx="6231367" cy="22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037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280" y="116632"/>
            <a:ext cx="8077200" cy="490066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Удары молотков на </a:t>
            </a:r>
            <a:r>
              <a:rPr lang="ru-RU" sz="3600" b="1" dirty="0" err="1" smtClean="0">
                <a:solidFill>
                  <a:schemeClr val="tx2"/>
                </a:solidFill>
              </a:rPr>
              <a:t>БелАЭС</a:t>
            </a: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(ПНР)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2" y="3780299"/>
            <a:ext cx="3901440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41" y="3780299"/>
            <a:ext cx="3901440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901440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2" y="740712"/>
            <a:ext cx="3901440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690813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7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4040187" cy="639763"/>
          </a:xfrm>
        </p:spPr>
        <p:txBody>
          <a:bodyPr/>
          <a:lstStyle/>
          <a:p>
            <a:pPr algn="ctr"/>
            <a:r>
              <a:rPr lang="ru-RU" altLang="ru-RU" dirty="0" smtClean="0"/>
              <a:t>Удар близко от датчика</a:t>
            </a:r>
          </a:p>
        </p:txBody>
      </p:sp>
      <p:pic>
        <p:nvPicPr>
          <p:cNvPr id="28675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841" y="2420888"/>
            <a:ext cx="4040187" cy="1425575"/>
          </a:xfrm>
        </p:spPr>
      </p:pic>
      <p:sp>
        <p:nvSpPr>
          <p:cNvPr id="28676" name="Текст 9"/>
          <p:cNvSpPr>
            <a:spLocks noGrp="1"/>
          </p:cNvSpPr>
          <p:nvPr>
            <p:ph type="body" sz="quarter" idx="3"/>
          </p:nvPr>
        </p:nvSpPr>
        <p:spPr>
          <a:xfrm>
            <a:off x="4643438" y="1412875"/>
            <a:ext cx="4041775" cy="639763"/>
          </a:xfrm>
        </p:spPr>
        <p:txBody>
          <a:bodyPr/>
          <a:lstStyle/>
          <a:p>
            <a:pPr algn="ctr"/>
            <a:r>
              <a:rPr lang="ru-RU" altLang="ru-RU" dirty="0" smtClean="0"/>
              <a:t>Удар далеко от датчика</a:t>
            </a:r>
          </a:p>
        </p:txBody>
      </p:sp>
      <p:pic>
        <p:nvPicPr>
          <p:cNvPr id="28677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2420888"/>
            <a:ext cx="4041775" cy="1425575"/>
          </a:xfrm>
        </p:spPr>
      </p:pic>
      <p:sp>
        <p:nvSpPr>
          <p:cNvPr id="28678" name="Заголовок 3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850106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</a:rPr>
              <a:t>Примеры</a:t>
            </a:r>
            <a:r>
              <a:rPr lang="ru-RU" altLang="ru-RU" sz="3600" b="1" dirty="0" smtClean="0">
                <a:solidFill>
                  <a:schemeClr val="tx2"/>
                </a:solidFill>
              </a:rPr>
              <a:t> </a:t>
            </a:r>
            <a:r>
              <a:rPr lang="ru-RU" altLang="ru-RU" sz="3600" b="1" dirty="0" smtClean="0">
                <a:solidFill>
                  <a:schemeClr val="tx2"/>
                </a:solidFill>
              </a:rPr>
              <a:t>реальных сигналов</a:t>
            </a:r>
          </a:p>
        </p:txBody>
      </p:sp>
      <p:pic>
        <p:nvPicPr>
          <p:cNvPr id="28679" name="Объект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" y="4292600"/>
            <a:ext cx="4040187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Объект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30185"/>
            <a:ext cx="4040187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794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Экспресс-анализ события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5400599"/>
          </a:xfrm>
        </p:spPr>
        <p:txBody>
          <a:bodyPr>
            <a:normAutofit fontScale="92500" lnSpcReduction="10000"/>
          </a:bodyPr>
          <a:lstStyle/>
          <a:p>
            <a:pPr marL="0" lvl="3" indent="0">
              <a:buNone/>
            </a:pPr>
            <a:r>
              <a:rPr lang="ru-RU" dirty="0" smtClean="0"/>
              <a:t>	Экспресс-анализ события – вычислительная процедура, вызываемая в процессе регистрации события после чтения временных реализаций. </a:t>
            </a:r>
            <a:r>
              <a:rPr lang="ru-RU" dirty="0"/>
              <a:t>Экспресс-анализ выполняется на основе временных реализаций зарегистрированных шумовых сигналов</a:t>
            </a:r>
            <a:r>
              <a:rPr lang="ru-RU" dirty="0" smtClean="0"/>
              <a:t>. Экспресс-анализ выполняется автоматически без участия пользователя. </a:t>
            </a:r>
          </a:p>
          <a:p>
            <a:pPr marL="1371600" lvl="3" indent="0">
              <a:buNone/>
            </a:pPr>
            <a:r>
              <a:rPr lang="ru-RU" dirty="0" smtClean="0"/>
              <a:t>При </a:t>
            </a:r>
            <a:r>
              <a:rPr lang="ru-RU" dirty="0"/>
              <a:t>экспресс-анализе выполняется:</a:t>
            </a:r>
          </a:p>
          <a:p>
            <a:pPr lvl="1"/>
            <a:r>
              <a:rPr lang="ru-RU" sz="2400" b="1" dirty="0"/>
              <a:t>о</a:t>
            </a:r>
            <a:r>
              <a:rPr lang="ru-RU" sz="2400" b="1" dirty="0" smtClean="0"/>
              <a:t>пределение максимума </a:t>
            </a:r>
            <a:r>
              <a:rPr lang="en-US" sz="2400" b="1" dirty="0" smtClean="0"/>
              <a:t>RMS </a:t>
            </a:r>
            <a:r>
              <a:rPr lang="ru-RU" sz="2400" b="1" dirty="0" smtClean="0"/>
              <a:t>входного сигнала;</a:t>
            </a:r>
          </a:p>
          <a:p>
            <a:pPr lvl="1"/>
            <a:r>
              <a:rPr lang="ru-RU" sz="2400" b="1" dirty="0" smtClean="0"/>
              <a:t>определение </a:t>
            </a:r>
            <a:r>
              <a:rPr lang="ru-RU" sz="2400" b="1" dirty="0"/>
              <a:t>времен прихода ударной волны по сигналам датчиков;</a:t>
            </a:r>
          </a:p>
          <a:p>
            <a:pPr lvl="1"/>
            <a:r>
              <a:rPr lang="ru-RU" sz="2400" b="1" dirty="0"/>
              <a:t>определение крутизны фронта ударной волны;</a:t>
            </a:r>
          </a:p>
          <a:p>
            <a:pPr lvl="1"/>
            <a:r>
              <a:rPr lang="ru-RU" sz="2400" dirty="0"/>
              <a:t>классификация событий на основе созданных в ходе эксплуатации СОСП классов;</a:t>
            </a:r>
          </a:p>
          <a:p>
            <a:pPr lvl="1"/>
            <a:r>
              <a:rPr lang="ru-RU" sz="2400" dirty="0"/>
              <a:t>локализация места удара на оборудовании РУ по результатам классификации (для событий, чей класс определен).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lvl="0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902648550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Цель классификации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5400599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Основная цель классификации – автоматическое разделение потока событий на </a:t>
            </a:r>
            <a:r>
              <a:rPr lang="ru-RU" sz="2800" b="1" dirty="0" smtClean="0"/>
              <a:t>известные и уникальные</a:t>
            </a:r>
            <a:r>
              <a:rPr lang="ru-RU" sz="2800" dirty="0" smtClean="0"/>
              <a:t>. 	</a:t>
            </a:r>
          </a:p>
          <a:p>
            <a:pPr marL="0" lvl="3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Наибольший интерес представляют известные повторяющиеся события. Наличие таких событий говорит об имеющейся акустической аномалии в работе реакторной установки и необходимости вмешательства эксперта в анализ состояния объекта.</a:t>
            </a:r>
          </a:p>
          <a:p>
            <a:pPr marL="0" lvl="3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Уникальные события не так важны, если они происходят только один раз. </a:t>
            </a:r>
            <a:endParaRPr lang="en-US" sz="2800" dirty="0" smtClean="0"/>
          </a:p>
          <a:p>
            <a:pPr marL="0" indent="0">
              <a:buNone/>
            </a:pPr>
            <a:endParaRPr lang="ru-RU" dirty="0"/>
          </a:p>
          <a:p>
            <a:pPr lvl="0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1595993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Классы событий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5400599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ru-RU" sz="2800" dirty="0" smtClean="0"/>
              <a:t>	</a:t>
            </a:r>
            <a:r>
              <a:rPr lang="ru-RU" sz="2800" dirty="0"/>
              <a:t>Классами в СОСП называются некоторые группы событий, удовлетворяющие заданным параметрам. Граничные значения параметров, определяющие класс, задаются пользователем системы. Множество классов, определенных пользователем, составляет базу данных классов. </a:t>
            </a:r>
            <a:endParaRPr lang="ru-RU" sz="2800" dirty="0" smtClean="0"/>
          </a:p>
          <a:p>
            <a:pPr marL="0" lvl="3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Процедура </a:t>
            </a:r>
            <a:r>
              <a:rPr lang="ru-RU" sz="2800" dirty="0"/>
              <a:t>классификации, проводимая автоматически </a:t>
            </a:r>
            <a:r>
              <a:rPr lang="ru-RU" sz="2800" dirty="0" smtClean="0"/>
              <a:t>в конце </a:t>
            </a:r>
            <a:r>
              <a:rPr lang="ru-RU" sz="2800" dirty="0"/>
              <a:t>экспресс-анализа каждого события, определяет возможную принадлежность данного события к какому‑либо из классов, определенных в системе.</a:t>
            </a:r>
            <a:endParaRPr lang="en-US" sz="2800" dirty="0" smtClean="0"/>
          </a:p>
          <a:p>
            <a:pPr marL="0" indent="0">
              <a:buNone/>
            </a:pPr>
            <a:endParaRPr lang="ru-RU" sz="2800" dirty="0"/>
          </a:p>
          <a:p>
            <a:pPr lvl="0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4293266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772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Параметры </a:t>
            </a:r>
            <a:r>
              <a:rPr lang="ru-RU" b="1" dirty="0" smtClean="0">
                <a:solidFill>
                  <a:schemeClr val="tx2"/>
                </a:solidFill>
              </a:rPr>
              <a:t>временной реализации, </a:t>
            </a:r>
            <a:r>
              <a:rPr lang="ru-RU" b="1" dirty="0">
                <a:solidFill>
                  <a:schemeClr val="tx2"/>
                </a:solidFill>
              </a:rPr>
              <a:t>которые используются при классификации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869160"/>
            <a:ext cx="7867600" cy="1512167"/>
          </a:xfrm>
        </p:spPr>
        <p:txBody>
          <a:bodyPr>
            <a:normAutofit fontScale="92500" lnSpcReduction="10000"/>
          </a:bodyPr>
          <a:lstStyle/>
          <a:p>
            <a:pPr marL="0" lvl="3" indent="0">
              <a:buNone/>
            </a:pPr>
            <a:r>
              <a:rPr lang="ru-RU" sz="2400" dirty="0" smtClean="0"/>
              <a:t>	</a:t>
            </a:r>
            <a:r>
              <a:rPr lang="ru-RU" dirty="0" smtClean="0"/>
              <a:t>номер канала;</a:t>
            </a:r>
          </a:p>
          <a:p>
            <a:pPr marL="0" lvl="3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максимум </a:t>
            </a:r>
            <a:r>
              <a:rPr lang="en-US" sz="2400" dirty="0" smtClean="0"/>
              <a:t>RMS </a:t>
            </a:r>
            <a:r>
              <a:rPr lang="ru-RU" sz="2400" dirty="0" smtClean="0"/>
              <a:t>входного сигнала;</a:t>
            </a:r>
          </a:p>
          <a:p>
            <a:pPr marL="0" lvl="3" indent="0">
              <a:buNone/>
            </a:pPr>
            <a:r>
              <a:rPr lang="ru-RU" sz="2400" dirty="0" smtClean="0"/>
              <a:t>	время прихода ударной волны;</a:t>
            </a:r>
          </a:p>
          <a:p>
            <a:pPr marL="0" lvl="3" indent="0">
              <a:buNone/>
            </a:pPr>
            <a:r>
              <a:rPr lang="ru-RU" sz="2400" dirty="0" smtClean="0"/>
              <a:t>	крутизна </a:t>
            </a:r>
            <a:r>
              <a:rPr lang="ru-RU" sz="2400" dirty="0"/>
              <a:t>фронта ударной </a:t>
            </a:r>
            <a:r>
              <a:rPr lang="ru-RU" sz="2400" dirty="0" smtClean="0"/>
              <a:t>волны.</a:t>
            </a:r>
            <a:endParaRPr lang="ru-RU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lvl="0"/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69648"/>
            <a:ext cx="7843092" cy="30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775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Система классификации СОСП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5400599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ru-RU" dirty="0" smtClean="0"/>
              <a:t>	</a:t>
            </a:r>
            <a:r>
              <a:rPr lang="ru-RU" sz="2800" dirty="0" smtClean="0"/>
              <a:t>Система позволяет описывать некоторое подмножество событий, как класс.</a:t>
            </a:r>
          </a:p>
          <a:p>
            <a:pPr marL="0" lvl="3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В СОСП для определения принадлежности к классу можно задавать характеристики до четырех импульсов.</a:t>
            </a:r>
          </a:p>
          <a:p>
            <a:pPr marL="0" lvl="3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Количество классов неограниченно, на практике не рекомендуется создавать более 1000 классов. Есть опыт удачной эксплуатации библиотеки из 500 классов на блоке №3 Калининской АЭС в России.</a:t>
            </a:r>
          </a:p>
          <a:p>
            <a:pPr marL="0" lvl="3" indent="0">
              <a:buNone/>
            </a:pPr>
            <a:r>
              <a:rPr lang="ru-RU" dirty="0"/>
              <a:t>	</a:t>
            </a:r>
          </a:p>
          <a:p>
            <a:pPr lvl="0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921161874"/>
      </p:ext>
    </p:extLst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Система классификации СОСП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301208"/>
            <a:ext cx="8077200" cy="1152127"/>
          </a:xfrm>
        </p:spPr>
        <p:txBody>
          <a:bodyPr>
            <a:noAutofit/>
          </a:bodyPr>
          <a:lstStyle/>
          <a:p>
            <a:pPr marL="0" lvl="3" indent="0">
              <a:buNone/>
            </a:pPr>
            <a:r>
              <a:rPr lang="ru-RU" sz="2800" dirty="0" smtClean="0"/>
              <a:t>	В СОСП для определения принадлежности к классу можно задавать характеристики до четырех импульсов.</a:t>
            </a:r>
          </a:p>
          <a:p>
            <a:pPr marL="0" lvl="3" indent="0">
              <a:buNone/>
            </a:pPr>
            <a:endParaRPr lang="ru-RU" sz="2800" dirty="0" smtClean="0"/>
          </a:p>
          <a:p>
            <a:pPr marL="0" lvl="3" indent="0">
              <a:buNone/>
            </a:pPr>
            <a:r>
              <a:rPr lang="ru-RU" sz="2800" dirty="0"/>
              <a:t>	</a:t>
            </a:r>
          </a:p>
          <a:p>
            <a:pPr lvl="0"/>
            <a:endParaRPr lang="ru-RU" sz="2800" b="1" dirty="0" smtClean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32717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42204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Объект контроля СОСП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Объектом </a:t>
            </a:r>
            <a:r>
              <a:rPr lang="ru-RU" dirty="0"/>
              <a:t>вибрационного контроля </a:t>
            </a:r>
            <a:r>
              <a:rPr lang="ru-RU" dirty="0" smtClean="0"/>
              <a:t>СОСП является </a:t>
            </a:r>
            <a:r>
              <a:rPr lang="ru-RU" dirty="0"/>
              <a:t>реакторная установка с </a:t>
            </a:r>
            <a:r>
              <a:rPr lang="ru-RU" dirty="0" smtClean="0"/>
              <a:t>реактором типа </a:t>
            </a:r>
            <a:r>
              <a:rPr lang="ru-RU" dirty="0"/>
              <a:t>ВВЭР-1000, включая:</a:t>
            </a:r>
          </a:p>
          <a:p>
            <a:r>
              <a:rPr lang="ru-RU" dirty="0"/>
              <a:t>− </a:t>
            </a:r>
            <a:r>
              <a:rPr lang="ru-RU" dirty="0" smtClean="0"/>
              <a:t>корпус реактора </a:t>
            </a:r>
            <a:r>
              <a:rPr lang="ru-RU" dirty="0"/>
              <a:t>(посредством датчиков на холодных нитках </a:t>
            </a:r>
            <a:r>
              <a:rPr lang="ru-RU" dirty="0" smtClean="0"/>
              <a:t>петель);</a:t>
            </a:r>
            <a:endParaRPr lang="ru-RU" dirty="0"/>
          </a:p>
          <a:p>
            <a:r>
              <a:rPr lang="ru-RU" dirty="0"/>
              <a:t>− трубопроводы главного циркуляционного контура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− главные циркуляционные насосные агрегаты (</a:t>
            </a:r>
            <a:r>
              <a:rPr lang="ru-RU" dirty="0" smtClean="0"/>
              <a:t>ГЦНА);</a:t>
            </a:r>
            <a:endParaRPr lang="ru-RU" dirty="0"/>
          </a:p>
          <a:p>
            <a:r>
              <a:rPr lang="ru-RU" dirty="0"/>
              <a:t>− парогенераторы (ПГ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7663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Пример простого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5400599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ru-RU" dirty="0" smtClean="0"/>
              <a:t>Пример класса:</a:t>
            </a:r>
          </a:p>
          <a:p>
            <a:pPr marL="0" lvl="3" indent="0">
              <a:buNone/>
            </a:pPr>
            <a:r>
              <a:rPr lang="ru-RU" dirty="0" smtClean="0"/>
              <a:t>	Имя класса:		</a:t>
            </a:r>
            <a:r>
              <a:rPr lang="en-US" dirty="0" smtClean="0"/>
              <a:t>CLASS</a:t>
            </a:r>
            <a:r>
              <a:rPr lang="ru-RU" dirty="0" smtClean="0"/>
              <a:t> 1</a:t>
            </a:r>
          </a:p>
          <a:p>
            <a:pPr marL="0" lvl="3" indent="0">
              <a:buNone/>
            </a:pPr>
            <a:r>
              <a:rPr lang="ru-RU" dirty="0" smtClean="0"/>
              <a:t>	Номер канала:	5</a:t>
            </a:r>
          </a:p>
          <a:p>
            <a:pPr marL="0" lvl="3" indent="0">
              <a:buNone/>
            </a:pPr>
            <a:r>
              <a:rPr lang="ru-RU" dirty="0"/>
              <a:t>	</a:t>
            </a:r>
            <a:r>
              <a:rPr lang="en-US" dirty="0"/>
              <a:t>4</a:t>
            </a:r>
            <a:r>
              <a:rPr lang="en-US" dirty="0" smtClean="0"/>
              <a:t>000 &lt; RMS Max &lt; 6000  </a:t>
            </a:r>
            <a:endParaRPr lang="ru-RU" dirty="0" smtClean="0"/>
          </a:p>
          <a:p>
            <a:pPr marL="0" lvl="3" indent="0">
              <a:buNone/>
            </a:pPr>
            <a:endParaRPr lang="ru-RU" dirty="0"/>
          </a:p>
          <a:p>
            <a:pPr marL="0" lvl="3" indent="0">
              <a:buNone/>
            </a:pPr>
            <a:r>
              <a:rPr lang="ru-RU" dirty="0"/>
              <a:t>	</a:t>
            </a:r>
          </a:p>
          <a:p>
            <a:pPr lvl="0"/>
            <a:endParaRPr lang="ru-RU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55" y="2780928"/>
            <a:ext cx="6480720" cy="39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77634"/>
      </p:ext>
    </p:extLst>
  </p:cSld>
  <p:clrMapOvr>
    <a:masterClrMapping/>
  </p:clrMapOvr>
  <p:transition spd="slow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Расширение параметров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5400599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ru-RU" dirty="0" smtClean="0"/>
              <a:t>Пример класса:</a:t>
            </a:r>
          </a:p>
          <a:p>
            <a:pPr marL="0" lvl="3" indent="0">
              <a:buNone/>
            </a:pPr>
            <a:r>
              <a:rPr lang="ru-RU" dirty="0" smtClean="0"/>
              <a:t>	Имя класса:		КЛАСС 1</a:t>
            </a:r>
          </a:p>
          <a:p>
            <a:pPr marL="0" lvl="3" indent="0">
              <a:buNone/>
            </a:pPr>
            <a:r>
              <a:rPr lang="ru-RU" dirty="0" smtClean="0"/>
              <a:t>	Номер канала:	5</a:t>
            </a:r>
          </a:p>
          <a:p>
            <a:pPr marL="0" lvl="3" indent="0">
              <a:buNone/>
            </a:pPr>
            <a:r>
              <a:rPr lang="ru-RU" dirty="0"/>
              <a:t>	</a:t>
            </a:r>
            <a:r>
              <a:rPr lang="en-US" dirty="0"/>
              <a:t>4</a:t>
            </a:r>
            <a:r>
              <a:rPr lang="en-US" dirty="0" smtClean="0"/>
              <a:t>000 &lt; RMS Max &lt; 6000  </a:t>
            </a:r>
            <a:endParaRPr lang="ru-RU" dirty="0" smtClean="0"/>
          </a:p>
          <a:p>
            <a:pPr marL="0" lvl="3" indent="0">
              <a:buNone/>
            </a:pPr>
            <a:endParaRPr lang="ru-RU" dirty="0"/>
          </a:p>
          <a:p>
            <a:pPr marL="0" lvl="3" indent="0">
              <a:buNone/>
            </a:pPr>
            <a:r>
              <a:rPr lang="ru-RU" dirty="0"/>
              <a:t>	</a:t>
            </a:r>
          </a:p>
          <a:p>
            <a:pPr lvl="0"/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7437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73990"/>
      </p:ext>
    </p:extLst>
  </p:cSld>
  <p:clrMapOvr>
    <a:masterClrMapping/>
  </p:clrMapOvr>
  <p:transition spd="slow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Сужение параметров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5400599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ru-RU" dirty="0" smtClean="0"/>
              <a:t>Пример класса:</a:t>
            </a:r>
          </a:p>
          <a:p>
            <a:pPr marL="0" lvl="3" indent="0">
              <a:buNone/>
            </a:pPr>
            <a:r>
              <a:rPr lang="ru-RU" dirty="0" smtClean="0"/>
              <a:t>	Имя класса:		КЛАСС 1</a:t>
            </a:r>
          </a:p>
          <a:p>
            <a:pPr marL="0" lvl="3" indent="0">
              <a:buNone/>
            </a:pPr>
            <a:r>
              <a:rPr lang="ru-RU" dirty="0" smtClean="0"/>
              <a:t>	Номер канала:	5</a:t>
            </a:r>
          </a:p>
          <a:p>
            <a:pPr marL="0" lvl="3" indent="0">
              <a:buNone/>
            </a:pPr>
            <a:r>
              <a:rPr lang="ru-RU" dirty="0"/>
              <a:t>	</a:t>
            </a:r>
            <a:r>
              <a:rPr lang="en-US" dirty="0"/>
              <a:t>4</a:t>
            </a:r>
            <a:r>
              <a:rPr lang="en-US" dirty="0" smtClean="0"/>
              <a:t>000 &lt; RMS Max &lt; 6000  </a:t>
            </a:r>
            <a:endParaRPr lang="ru-RU" dirty="0" smtClean="0"/>
          </a:p>
          <a:p>
            <a:pPr marL="0" lvl="3" indent="0">
              <a:buNone/>
            </a:pPr>
            <a:endParaRPr lang="ru-RU" dirty="0"/>
          </a:p>
          <a:p>
            <a:pPr marL="0" lvl="3" indent="0">
              <a:buNone/>
            </a:pPr>
            <a:r>
              <a:rPr lang="ru-RU" dirty="0"/>
              <a:t>	</a:t>
            </a:r>
          </a:p>
          <a:p>
            <a:pPr lvl="0"/>
            <a:endParaRPr lang="ru-RU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92" y="1556792"/>
            <a:ext cx="67437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64844"/>
      </p:ext>
    </p:extLst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Добавление параметра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5400599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ru-RU" sz="2000" dirty="0" smtClean="0"/>
              <a:t>Пример класса:</a:t>
            </a:r>
          </a:p>
          <a:p>
            <a:pPr marL="0" lvl="3" indent="0">
              <a:buNone/>
            </a:pPr>
            <a:r>
              <a:rPr lang="ru-RU" sz="2000" dirty="0" smtClean="0"/>
              <a:t>	Имя класса:		</a:t>
            </a:r>
            <a:r>
              <a:rPr lang="en-US" sz="2000" dirty="0" smtClean="0"/>
              <a:t>CLASS</a:t>
            </a:r>
            <a:r>
              <a:rPr lang="ru-RU" sz="2000" dirty="0" smtClean="0"/>
              <a:t> 1</a:t>
            </a:r>
          </a:p>
          <a:p>
            <a:pPr marL="0" lvl="3" indent="0">
              <a:buNone/>
            </a:pPr>
            <a:r>
              <a:rPr lang="ru-RU" sz="2000" dirty="0" smtClean="0"/>
              <a:t>	Номер канала:	5</a:t>
            </a:r>
          </a:p>
          <a:p>
            <a:pPr marL="0" lvl="3" indent="0">
              <a:buNone/>
            </a:pPr>
            <a:r>
              <a:rPr lang="ru-RU" sz="2000" dirty="0"/>
              <a:t>	</a:t>
            </a:r>
            <a:r>
              <a:rPr lang="en-US" sz="2000" dirty="0"/>
              <a:t>4</a:t>
            </a:r>
            <a:r>
              <a:rPr lang="en-US" sz="2000" dirty="0" smtClean="0"/>
              <a:t>000 &lt; RMS Max &lt; 6000  </a:t>
            </a:r>
            <a:endParaRPr lang="ru-RU" sz="2000" dirty="0" smtClean="0"/>
          </a:p>
          <a:p>
            <a:pPr marL="0" lvl="3" indent="0">
              <a:buNone/>
            </a:pPr>
            <a:r>
              <a:rPr lang="ru-RU" sz="2000" dirty="0"/>
              <a:t>	</a:t>
            </a:r>
            <a:r>
              <a:rPr lang="ru-RU" sz="2000" b="1" dirty="0" smtClean="0"/>
              <a:t>200 </a:t>
            </a:r>
            <a:r>
              <a:rPr lang="en-US" sz="2000" b="1" dirty="0" smtClean="0"/>
              <a:t>&lt; </a:t>
            </a:r>
            <a:r>
              <a:rPr lang="ru-RU" sz="2000" b="1" dirty="0" smtClean="0"/>
              <a:t>Крутизна</a:t>
            </a:r>
            <a:r>
              <a:rPr lang="en-US" sz="2000" b="1" dirty="0" smtClean="0"/>
              <a:t> </a:t>
            </a:r>
            <a:r>
              <a:rPr lang="ru-RU" sz="2000" b="1" dirty="0" smtClean="0"/>
              <a:t>(</a:t>
            </a:r>
            <a:r>
              <a:rPr lang="en-US" sz="2000" b="1" dirty="0" smtClean="0"/>
              <a:t>Rate) &lt; 3000</a:t>
            </a:r>
            <a:endParaRPr lang="ru-RU" sz="2000" b="1" dirty="0" smtClean="0"/>
          </a:p>
          <a:p>
            <a:pPr marL="0" lvl="3" indent="0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0" lvl="3" indent="0">
              <a:buNone/>
            </a:pPr>
            <a:endParaRPr lang="ru-RU" dirty="0"/>
          </a:p>
          <a:p>
            <a:pPr marL="0" lvl="3" indent="0">
              <a:buNone/>
            </a:pPr>
            <a:r>
              <a:rPr lang="ru-RU" dirty="0"/>
              <a:t>	</a:t>
            </a:r>
          </a:p>
          <a:p>
            <a:pPr lvl="0"/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62414"/>
            <a:ext cx="6552728" cy="400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14667"/>
      </p:ext>
    </p:extLst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Локализация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5400599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ru-RU" dirty="0" smtClean="0"/>
              <a:t>	Локализация места события – это определение части реакторной установки, в которой происходит событие. Звуковые колебания проходят очень сложный путь от места удара до мест установки датчиков. На пути сигнала много неоднородных конструкций.</a:t>
            </a:r>
          </a:p>
          <a:p>
            <a:pPr marL="0" lvl="3" indent="0">
              <a:buNone/>
            </a:pPr>
            <a:r>
              <a:rPr lang="ru-RU" dirty="0"/>
              <a:t>	</a:t>
            </a:r>
            <a:r>
              <a:rPr lang="ru-RU" dirty="0" smtClean="0"/>
              <a:t>				Локализация места 						события проводится </a:t>
            </a:r>
          </a:p>
          <a:p>
            <a:pPr marL="0" lvl="3" indent="0">
              <a:buNone/>
            </a:pPr>
            <a:r>
              <a:rPr lang="ru-RU" dirty="0" smtClean="0"/>
              <a:t>					экспертом на </a:t>
            </a:r>
          </a:p>
          <a:p>
            <a:pPr marL="0" lvl="3" indent="0">
              <a:buNone/>
            </a:pPr>
            <a:r>
              <a:rPr lang="ru-RU" dirty="0" smtClean="0"/>
              <a:t>					основании анализа </a:t>
            </a:r>
          </a:p>
          <a:p>
            <a:pPr marL="0" lvl="3" indent="0">
              <a:buNone/>
            </a:pPr>
            <a:r>
              <a:rPr lang="ru-RU" dirty="0"/>
              <a:t>	</a:t>
            </a:r>
            <a:r>
              <a:rPr lang="ru-RU" dirty="0" smtClean="0"/>
              <a:t>				множества событий.</a:t>
            </a:r>
          </a:p>
          <a:p>
            <a:pPr marL="0" lvl="3" indent="0">
              <a:buNone/>
            </a:pPr>
            <a:endParaRPr lang="ru-RU" dirty="0"/>
          </a:p>
          <a:p>
            <a:pPr marL="0" lvl="3" indent="0">
              <a:buNone/>
            </a:pPr>
            <a:endParaRPr lang="ru-RU" dirty="0" smtClean="0"/>
          </a:p>
          <a:p>
            <a:pPr lvl="0"/>
            <a:endParaRPr lang="ru-RU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27650"/>
            <a:ext cx="4536504" cy="338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213393"/>
      </p:ext>
    </p:extLst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Задание локализации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5400599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ru-RU" dirty="0" smtClean="0"/>
              <a:t>	Для задания локализации места удара в СОСП предусмотрено 24 стандартных места удара, которые соответствуют 24 дискретным параметрам СОСП. </a:t>
            </a:r>
          </a:p>
          <a:p>
            <a:pPr marL="0" lvl="3" indent="0">
              <a:buNone/>
            </a:pPr>
            <a:endParaRPr lang="ru-RU" dirty="0"/>
          </a:p>
          <a:p>
            <a:pPr marL="0" lvl="3" indent="0">
              <a:buNone/>
            </a:pPr>
            <a:endParaRPr lang="ru-RU" dirty="0" smtClean="0"/>
          </a:p>
          <a:p>
            <a:pPr marL="0" lvl="3" indent="0">
              <a:buNone/>
            </a:pPr>
            <a:endParaRPr lang="ru-RU" dirty="0"/>
          </a:p>
          <a:p>
            <a:pPr marL="0" lvl="3" indent="0">
              <a:buNone/>
            </a:pPr>
            <a:endParaRPr lang="ru-RU" dirty="0" smtClean="0"/>
          </a:p>
          <a:p>
            <a:pPr marL="0" lvl="3" indent="0">
              <a:buNone/>
            </a:pPr>
            <a:r>
              <a:rPr lang="ru-RU" dirty="0"/>
              <a:t>		</a:t>
            </a:r>
          </a:p>
          <a:p>
            <a:pPr lvl="0"/>
            <a:endParaRPr lang="ru-RU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58293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084437"/>
      </p:ext>
    </p:extLst>
  </p:cSld>
  <p:clrMapOvr>
    <a:masterClrMapping/>
  </p:clrMapOvr>
  <p:transition spd="slow"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Создание базы данных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6624736"/>
          </a:xfrm>
        </p:spPr>
        <p:txBody>
          <a:bodyPr>
            <a:noAutofit/>
          </a:bodyPr>
          <a:lstStyle/>
          <a:p>
            <a:pPr marL="0" lvl="3" indent="0">
              <a:buNone/>
            </a:pPr>
            <a:r>
              <a:rPr lang="ru-RU" dirty="0" smtClean="0"/>
              <a:t>	</a:t>
            </a:r>
            <a:r>
              <a:rPr lang="ru-RU" sz="2000" dirty="0" smtClean="0"/>
              <a:t>База данных классов может создаваться двумя способами:</a:t>
            </a:r>
          </a:p>
          <a:p>
            <a:pPr marL="0" lvl="3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1. Эксперт создает классы вручную.</a:t>
            </a:r>
          </a:p>
          <a:p>
            <a:pPr marL="0" lvl="3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2. Автоматизированное создание базы данных классов на основании анализа ранее накопленных архивов.</a:t>
            </a:r>
          </a:p>
          <a:p>
            <a:pPr marL="0" lvl="3" indent="0">
              <a:buNone/>
            </a:pPr>
            <a:r>
              <a:rPr lang="ru-RU" sz="2000" dirty="0" smtClean="0"/>
              <a:t>	При создании базы вручную эксперт анализирует множество событий, которые хочет объединить в класс и выделяет общие численные характеристики всех событий.</a:t>
            </a:r>
            <a:endParaRPr lang="en-US" sz="2000" dirty="0" smtClean="0"/>
          </a:p>
          <a:p>
            <a:pPr marL="0" lvl="3" indent="0">
              <a:buNone/>
            </a:pPr>
            <a:endParaRPr lang="ru-RU" sz="2000" dirty="0" smtClean="0"/>
          </a:p>
          <a:p>
            <a:pPr marL="0" lvl="3" indent="0">
              <a:buNone/>
            </a:pPr>
            <a:r>
              <a:rPr lang="ru-RU" sz="2000" dirty="0" smtClean="0"/>
              <a:t>Например:</a:t>
            </a:r>
          </a:p>
          <a:p>
            <a:pPr marL="0" lvl="3" indent="0">
              <a:buNone/>
            </a:pPr>
            <a:r>
              <a:rPr lang="en-US" sz="2000" dirty="0" smtClean="0"/>
              <a:t>N </a:t>
            </a:r>
            <a:r>
              <a:rPr lang="ru-RU" sz="2000" dirty="0" smtClean="0"/>
              <a:t>события	</a:t>
            </a:r>
            <a:r>
              <a:rPr lang="en-US" sz="2000" dirty="0" smtClean="0"/>
              <a:t>RMS Max</a:t>
            </a:r>
          </a:p>
          <a:p>
            <a:pPr marL="457200" lvl="3" indent="-457200">
              <a:buAutoNum type="arabicPlain" startAt="14"/>
            </a:pPr>
            <a:r>
              <a:rPr lang="en-US" sz="2000" dirty="0" smtClean="0"/>
              <a:t>                          4500</a:t>
            </a:r>
          </a:p>
          <a:p>
            <a:pPr marL="457200" lvl="3" indent="-457200">
              <a:buAutoNum type="arabicPlain" startAt="14"/>
            </a:pPr>
            <a:r>
              <a:rPr lang="en-US" sz="2000" dirty="0"/>
              <a:t> </a:t>
            </a:r>
            <a:r>
              <a:rPr lang="en-US" sz="2000" dirty="0" smtClean="0"/>
              <a:t>                         4700                   </a:t>
            </a:r>
          </a:p>
          <a:p>
            <a:pPr marL="457200" lvl="3" indent="-457200">
              <a:buAutoNum type="arabicPlain" startAt="16"/>
            </a:pPr>
            <a:r>
              <a:rPr lang="en-US" sz="2000" dirty="0" smtClean="0"/>
              <a:t>                          5000 </a:t>
            </a:r>
          </a:p>
          <a:p>
            <a:pPr marL="0" lvl="3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ru-RU" sz="2000" dirty="0" smtClean="0"/>
              <a:t>Вариант 1:	4400 </a:t>
            </a:r>
            <a:r>
              <a:rPr lang="en-US" sz="2000" dirty="0" smtClean="0"/>
              <a:t>&lt; RMS Max &lt; 5100</a:t>
            </a:r>
          </a:p>
          <a:p>
            <a:pPr marL="0" lvl="3" indent="0">
              <a:buNone/>
            </a:pPr>
            <a:r>
              <a:rPr lang="en-US" sz="2000" dirty="0" smtClean="0"/>
              <a:t>     </a:t>
            </a:r>
            <a:r>
              <a:rPr lang="ru-RU" sz="2000" dirty="0" smtClean="0"/>
              <a:t>Вариант </a:t>
            </a:r>
            <a:r>
              <a:rPr lang="en-US" sz="2000" dirty="0" smtClean="0"/>
              <a:t>2</a:t>
            </a:r>
            <a:r>
              <a:rPr lang="ru-RU" sz="2000" dirty="0" smtClean="0"/>
              <a:t>:</a:t>
            </a:r>
            <a:r>
              <a:rPr lang="ru-RU" sz="2000" dirty="0"/>
              <a:t>	</a:t>
            </a:r>
            <a:r>
              <a:rPr lang="ru-RU" sz="2000" dirty="0" smtClean="0"/>
              <a:t>4</a:t>
            </a:r>
            <a:r>
              <a:rPr lang="en-US" sz="2000" dirty="0" smtClean="0"/>
              <a:t>0</a:t>
            </a:r>
            <a:r>
              <a:rPr lang="ru-RU" sz="2000" dirty="0" smtClean="0"/>
              <a:t>00 </a:t>
            </a:r>
            <a:r>
              <a:rPr lang="en-US" sz="2000" dirty="0"/>
              <a:t>&lt; RMS Max &lt; </a:t>
            </a:r>
            <a:r>
              <a:rPr lang="en-US" sz="2000" dirty="0" smtClean="0"/>
              <a:t>5500</a:t>
            </a:r>
          </a:p>
          <a:p>
            <a:pPr marL="457200" lvl="3" indent="-457200">
              <a:buAutoNum type="arabicPlain" startAt="16"/>
            </a:pPr>
            <a:endParaRPr lang="ru-RU" sz="2000" dirty="0"/>
          </a:p>
          <a:p>
            <a:pPr marL="0" lvl="3" indent="0">
              <a:buNone/>
            </a:pPr>
            <a:endParaRPr lang="ru-RU" dirty="0" smtClean="0"/>
          </a:p>
          <a:p>
            <a:pPr marL="0" lvl="3" indent="0">
              <a:buNone/>
            </a:pPr>
            <a:endParaRPr lang="ru-RU" dirty="0"/>
          </a:p>
          <a:p>
            <a:pPr marL="0" lvl="3" indent="0">
              <a:buNone/>
            </a:pPr>
            <a:endParaRPr lang="ru-RU" dirty="0" smtClean="0"/>
          </a:p>
          <a:p>
            <a:pPr marL="0" lvl="3" indent="0">
              <a:buNone/>
            </a:pPr>
            <a:r>
              <a:rPr lang="ru-RU" dirty="0"/>
              <a:t>		</a:t>
            </a:r>
          </a:p>
          <a:p>
            <a:pPr lvl="0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14295550"/>
      </p:ext>
    </p:extLst>
  </p:cSld>
  <p:clrMapOvr>
    <a:masterClrMapping/>
  </p:clrMapOvr>
  <p:transition spd="slow"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Автоматизированное создание базы данных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4680520"/>
          </a:xfrm>
        </p:spPr>
        <p:txBody>
          <a:bodyPr>
            <a:noAutofit/>
          </a:bodyPr>
          <a:lstStyle/>
          <a:p>
            <a:pPr marL="0" lvl="3" indent="0">
              <a:buNone/>
            </a:pPr>
            <a:r>
              <a:rPr lang="ru-RU" dirty="0" smtClean="0"/>
              <a:t>	</a:t>
            </a:r>
            <a:r>
              <a:rPr lang="ru-RU" sz="1800" dirty="0" smtClean="0"/>
              <a:t>При автоматизированном создании базы данных классов используется специальное программное обеспечение, не входящее в состав СОСП. </a:t>
            </a:r>
          </a:p>
          <a:p>
            <a:pPr marL="0" lvl="3" indent="0">
              <a:buNone/>
            </a:pPr>
            <a:r>
              <a:rPr lang="ru-RU" sz="1800" dirty="0" smtClean="0"/>
              <a:t>	Порядок автоматизированного создания базы данных:</a:t>
            </a:r>
          </a:p>
          <a:p>
            <a:pPr marL="0" lvl="3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1. Выбираются архивы, на основании которых будет строиться база.</a:t>
            </a:r>
          </a:p>
          <a:p>
            <a:pPr marL="0" lvl="3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2. Определяется, какие параметры класса будут использованы при создании базы данных. Например, </a:t>
            </a:r>
            <a:r>
              <a:rPr lang="en-US" sz="1800" dirty="0" smtClean="0"/>
              <a:t>RMS Max.</a:t>
            </a:r>
            <a:endParaRPr lang="ru-RU" sz="1800" dirty="0" smtClean="0"/>
          </a:p>
          <a:p>
            <a:pPr marL="0" lvl="3" indent="0">
              <a:buNone/>
            </a:pPr>
            <a:r>
              <a:rPr lang="ru-RU" sz="1800" dirty="0"/>
              <a:t>	</a:t>
            </a:r>
            <a:r>
              <a:rPr lang="en-US" sz="1800" dirty="0"/>
              <a:t>3</a:t>
            </a:r>
            <a:r>
              <a:rPr lang="ru-RU" sz="1800" dirty="0" smtClean="0"/>
              <a:t>. Задаются разбросы численных значений параметров класса, например 10%</a:t>
            </a:r>
          </a:p>
          <a:p>
            <a:pPr marL="0" lvl="3" indent="0">
              <a:buNone/>
            </a:pPr>
            <a:r>
              <a:rPr lang="ru-RU" sz="1800" dirty="0"/>
              <a:t>	4</a:t>
            </a:r>
            <a:r>
              <a:rPr lang="ru-RU" sz="1800" dirty="0" smtClean="0"/>
              <a:t>. Анализируется первое событие первого архива</a:t>
            </a:r>
          </a:p>
          <a:p>
            <a:pPr marL="0" lvl="3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5. Определяется </a:t>
            </a:r>
            <a:r>
              <a:rPr lang="en-US" sz="1800" dirty="0" smtClean="0"/>
              <a:t>RMS Max </a:t>
            </a:r>
            <a:r>
              <a:rPr lang="ru-RU" sz="1800" dirty="0" smtClean="0"/>
              <a:t>первого события, например </a:t>
            </a:r>
            <a:r>
              <a:rPr lang="en-US" sz="1800" dirty="0" smtClean="0"/>
              <a:t>RMS Max = 2000.</a:t>
            </a:r>
          </a:p>
          <a:p>
            <a:pPr marL="0" lvl="3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6. </a:t>
            </a:r>
            <a:r>
              <a:rPr lang="ru-RU" sz="1800" dirty="0" smtClean="0"/>
              <a:t>Определяются нижняя и верхняя границы класса: 1800 </a:t>
            </a:r>
            <a:r>
              <a:rPr lang="en-US" sz="1800" dirty="0" smtClean="0"/>
              <a:t>&lt; RMS Max &lt; 2200. </a:t>
            </a:r>
            <a:r>
              <a:rPr lang="ru-RU" sz="1800" dirty="0" smtClean="0"/>
              <a:t>Если нет других параметров, создается новый класс.</a:t>
            </a:r>
          </a:p>
          <a:p>
            <a:pPr marL="0" lvl="3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7. Анализируется следующее событие из архива. Если оно подходит к уже созданным классам, значит класс добавлять не надо. Если оно не подходит ни к одному классу, создаем новый класс.</a:t>
            </a:r>
          </a:p>
          <a:p>
            <a:pPr marL="0" lvl="3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8. Далее анализируем все события выбранных архивов и при необходимости создаем новые классы.</a:t>
            </a:r>
            <a:endParaRPr lang="en-US" sz="1800" dirty="0" smtClean="0"/>
          </a:p>
          <a:p>
            <a:pPr marL="0" lvl="3" indent="0">
              <a:buNone/>
            </a:pPr>
            <a:r>
              <a:rPr lang="ru-RU" dirty="0" smtClean="0"/>
              <a:t> </a:t>
            </a:r>
          </a:p>
          <a:p>
            <a:pPr marL="0" lvl="3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Пор</a:t>
            </a:r>
            <a:endParaRPr lang="ru-RU" sz="2000" dirty="0"/>
          </a:p>
          <a:p>
            <a:pPr marL="0" lvl="3" indent="0">
              <a:buNone/>
            </a:pPr>
            <a:endParaRPr lang="ru-RU" dirty="0" smtClean="0"/>
          </a:p>
          <a:p>
            <a:pPr marL="0" lvl="3" indent="0">
              <a:buNone/>
            </a:pPr>
            <a:endParaRPr lang="ru-RU" dirty="0"/>
          </a:p>
          <a:p>
            <a:pPr marL="0" lvl="3" indent="0">
              <a:buNone/>
            </a:pPr>
            <a:endParaRPr lang="ru-RU" dirty="0" smtClean="0"/>
          </a:p>
          <a:p>
            <a:pPr marL="0" lvl="3" indent="0">
              <a:buNone/>
            </a:pPr>
            <a:r>
              <a:rPr lang="ru-RU" dirty="0"/>
              <a:t>		</a:t>
            </a:r>
          </a:p>
          <a:p>
            <a:pPr lvl="0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58716490"/>
      </p:ext>
    </p:extLst>
  </p:cSld>
  <p:clrMapOvr>
    <a:masterClrMapping/>
  </p:clrMapOvr>
  <p:transition spd="slow"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772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Численные характеристики временной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869160"/>
            <a:ext cx="7867600" cy="1512167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ru-RU" sz="2400" dirty="0" smtClean="0"/>
              <a:t>	максимум </a:t>
            </a:r>
            <a:r>
              <a:rPr lang="en-US" sz="2400" dirty="0" smtClean="0"/>
              <a:t>RMS </a:t>
            </a:r>
            <a:r>
              <a:rPr lang="ru-RU" sz="2400" dirty="0" smtClean="0"/>
              <a:t>входного сигнала;</a:t>
            </a:r>
          </a:p>
          <a:p>
            <a:pPr marL="0" lvl="3" indent="0">
              <a:buNone/>
            </a:pPr>
            <a:r>
              <a:rPr lang="ru-RU" sz="2400" dirty="0" smtClean="0"/>
              <a:t>	время прихода ударной волны;</a:t>
            </a:r>
          </a:p>
          <a:p>
            <a:pPr marL="0" lvl="3" indent="0">
              <a:buNone/>
            </a:pPr>
            <a:r>
              <a:rPr lang="ru-RU" sz="2400" dirty="0" smtClean="0"/>
              <a:t>	крутизна </a:t>
            </a:r>
            <a:r>
              <a:rPr lang="ru-RU" sz="2400" dirty="0"/>
              <a:t>фронта ударной </a:t>
            </a:r>
            <a:r>
              <a:rPr lang="ru-RU" sz="2400" dirty="0" smtClean="0"/>
              <a:t>волны.</a:t>
            </a:r>
            <a:endParaRPr lang="ru-RU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lvl="0"/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69648"/>
            <a:ext cx="7843092" cy="30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41342"/>
      </p:ext>
    </p:extLst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Разница времен прихода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085184"/>
            <a:ext cx="7867600" cy="1512167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en-US" dirty="0"/>
              <a:t>	</a:t>
            </a:r>
            <a:r>
              <a:rPr lang="ru-RU" dirty="0" smtClean="0"/>
              <a:t>Для всех каналов, кроме базового, вычисляется, не время прихода, а разница времени прихода импульсов между данным каналом и базовым.</a:t>
            </a:r>
            <a:endParaRPr lang="ru-RU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lvl="0"/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593941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1873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648" y="17476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chemeClr val="tx2"/>
                </a:solidFill>
              </a:rPr>
              <a:t>Слабозакрепленные</a:t>
            </a:r>
            <a:r>
              <a:rPr lang="ru-RU" sz="3600" b="1" dirty="0" smtClean="0">
                <a:solidFill>
                  <a:schemeClr val="tx2"/>
                </a:solidFill>
              </a:rPr>
              <a:t> и свободные предметы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2648" y="1052736"/>
            <a:ext cx="8119831" cy="560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prstClr val="black"/>
                </a:solidFill>
              </a:rPr>
              <a:t>Слабозакрепленные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предметы могут появиться при нарушении проектных условий закрепления конструктивных элементов оборудования первого контура или при нарушении их целостности.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</a:rPr>
              <a:t>Свободные предметы </a:t>
            </a:r>
            <a:r>
              <a:rPr lang="ru-RU" sz="2400" dirty="0">
                <a:solidFill>
                  <a:prstClr val="black"/>
                </a:solidFill>
              </a:rPr>
              <a:t>являются результатом изначального ненадежного закрепления конструктивных элементов оборудования первого контура или полного освобождения </a:t>
            </a:r>
            <a:r>
              <a:rPr lang="ru-RU" sz="2400" dirty="0" err="1">
                <a:solidFill>
                  <a:prstClr val="black"/>
                </a:solidFill>
              </a:rPr>
              <a:t>слабозакрепленных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предметов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Посторонние </a:t>
            </a:r>
            <a:r>
              <a:rPr lang="ru-RU" sz="2400" dirty="0">
                <a:solidFill>
                  <a:prstClr val="black"/>
                </a:solidFill>
              </a:rPr>
              <a:t>предметы могут быть занесены в объем первого контура извне при его разуплотненном состоянии.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Появление в объеме первого контура свободных, </a:t>
            </a:r>
            <a:r>
              <a:rPr lang="ru-RU" sz="2400" dirty="0" err="1">
                <a:solidFill>
                  <a:prstClr val="black"/>
                </a:solidFill>
              </a:rPr>
              <a:t>слабозакрепленных</a:t>
            </a:r>
            <a:r>
              <a:rPr lang="ru-RU" sz="2400" dirty="0">
                <a:solidFill>
                  <a:prstClr val="black"/>
                </a:solidFill>
              </a:rPr>
              <a:t> и посторонних предметов (ССП) является аномальной ситуацией, т.е. отклонением состояния РУ от проектного.</a:t>
            </a:r>
          </a:p>
        </p:txBody>
      </p:sp>
    </p:spTree>
    <p:extLst>
      <p:ext uri="{BB962C8B-B14F-4D97-AF65-F5344CB8AC3E}">
        <p14:creationId xmlns:p14="http://schemas.microsoft.com/office/powerpoint/2010/main" val="38160252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Отложенная обработка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80728"/>
            <a:ext cx="8077200" cy="5400599"/>
          </a:xfrm>
        </p:spPr>
        <p:txBody>
          <a:bodyPr>
            <a:normAutofit fontScale="85000" lnSpcReduction="20000"/>
          </a:bodyPr>
          <a:lstStyle/>
          <a:p>
            <a:pPr marL="0" lvl="3" indent="0">
              <a:buNone/>
            </a:pPr>
            <a:r>
              <a:rPr lang="ru-RU" sz="2600" dirty="0" smtClean="0"/>
              <a:t>	</a:t>
            </a:r>
            <a:r>
              <a:rPr lang="ru-RU" sz="3000" dirty="0" smtClean="0"/>
              <a:t>Отложенная обработка событий это рассмотрение и изучение пользователем ранее зарегистрированных событий.</a:t>
            </a:r>
          </a:p>
          <a:p>
            <a:pPr marL="0" lvl="3" indent="0">
              <a:buNone/>
            </a:pPr>
            <a:endParaRPr lang="ru-RU" sz="2600" dirty="0"/>
          </a:p>
          <a:p>
            <a:pPr marL="0" lvl="3" indent="0">
              <a:buNone/>
            </a:pPr>
            <a:r>
              <a:rPr lang="ru-RU" sz="2600" dirty="0" smtClean="0"/>
              <a:t>	При отложенной </a:t>
            </a:r>
            <a:r>
              <a:rPr lang="ru-RU" sz="2600" dirty="0"/>
              <a:t>обработке событий пользователем могут выполняться следующие функции:</a:t>
            </a:r>
          </a:p>
          <a:p>
            <a:pPr lvl="1"/>
            <a:r>
              <a:rPr lang="ru-RU" sz="2600" dirty="0"/>
              <a:t>ведение базы данных классов (обучение СОСП);</a:t>
            </a:r>
          </a:p>
          <a:p>
            <a:pPr lvl="1"/>
            <a:r>
              <a:rPr lang="ru-RU" sz="2600" dirty="0"/>
              <a:t>построение графиков СКЗ и </a:t>
            </a:r>
            <a:r>
              <a:rPr lang="ru-RU" sz="2600" dirty="0" smtClean="0"/>
              <a:t>огибающих временных реализаций;</a:t>
            </a:r>
            <a:endParaRPr lang="ru-RU" sz="2600" dirty="0"/>
          </a:p>
          <a:p>
            <a:pPr lvl="1"/>
            <a:r>
              <a:rPr lang="ru-RU" sz="2600" dirty="0"/>
              <a:t>взаимно–корреляционный анализ;</a:t>
            </a:r>
          </a:p>
          <a:p>
            <a:pPr lvl="1"/>
            <a:r>
              <a:rPr lang="ru-RU" sz="2600" dirty="0"/>
              <a:t>спектральный анализ;</a:t>
            </a:r>
          </a:p>
          <a:p>
            <a:pPr lvl="1"/>
            <a:r>
              <a:rPr lang="ru-RU" sz="2600" dirty="0"/>
              <a:t>цифровая фильтрация;</a:t>
            </a:r>
          </a:p>
          <a:p>
            <a:pPr lvl="1"/>
            <a:r>
              <a:rPr lang="ru-RU" sz="2600" dirty="0"/>
              <a:t>выбор событий из списка по заданным признакам;</a:t>
            </a:r>
          </a:p>
          <a:p>
            <a:pPr lvl="1"/>
            <a:r>
              <a:rPr lang="ru-RU" sz="2600" dirty="0"/>
              <a:t>повторный экспресс–анализ по уточненным пользователем параметрам событий или отредактированной базе данных классов.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lvl="0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744466018"/>
      </p:ext>
    </p:extLst>
  </p:cSld>
  <p:clrMapOvr>
    <a:masterClrMapping/>
  </p:clrMapOvr>
  <p:transition spd="slow"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Связь с СКД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867600" cy="4824535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ru-RU" dirty="0" smtClean="0"/>
              <a:t>	Функции </a:t>
            </a:r>
            <a:r>
              <a:rPr lang="ru-RU" dirty="0"/>
              <a:t>связи с </a:t>
            </a:r>
            <a:r>
              <a:rPr lang="ru-RU" dirty="0" smtClean="0"/>
              <a:t>СКД </a:t>
            </a:r>
            <a:r>
              <a:rPr lang="ru-RU" dirty="0"/>
              <a:t>обеспечивают организацию обмена по стандартным интерфейсам, принятым в </a:t>
            </a:r>
            <a:r>
              <a:rPr lang="ru-RU" dirty="0" smtClean="0"/>
              <a:t>дублированной сети СКУД </a:t>
            </a:r>
            <a:r>
              <a:rPr lang="ru-RU" dirty="0"/>
              <a:t>(</a:t>
            </a:r>
            <a:r>
              <a:rPr lang="en-US" dirty="0"/>
              <a:t>Ethernet</a:t>
            </a:r>
            <a:r>
              <a:rPr lang="ru-RU" dirty="0" smtClean="0"/>
              <a:t>). Связь с СКД обеспечивает:</a:t>
            </a:r>
            <a:endParaRPr lang="ru-RU" dirty="0"/>
          </a:p>
          <a:p>
            <a:pPr lvl="1"/>
            <a:r>
              <a:rPr lang="ru-RU" sz="2400" dirty="0"/>
              <a:t>получение значений технологических параметров РУ по локальной сети от </a:t>
            </a:r>
            <a:r>
              <a:rPr lang="ru-RU" sz="2400" dirty="0" smtClean="0"/>
              <a:t>СКД;</a:t>
            </a:r>
            <a:endParaRPr lang="ru-RU" sz="2400" dirty="0"/>
          </a:p>
          <a:p>
            <a:pPr lvl="1"/>
            <a:r>
              <a:rPr lang="ru-RU" sz="2400" dirty="0"/>
              <a:t>передачу обобщенной информации о регистрируемых событиях и информации о </a:t>
            </a:r>
            <a:r>
              <a:rPr lang="ru-RU" sz="2400" dirty="0" smtClean="0"/>
              <a:t>состоянии технических средств </a:t>
            </a:r>
            <a:r>
              <a:rPr lang="ru-RU" sz="2400" dirty="0"/>
              <a:t>СОСП в </a:t>
            </a:r>
            <a:r>
              <a:rPr lang="ru-RU" sz="2400" dirty="0" smtClean="0"/>
              <a:t>СКД;</a:t>
            </a:r>
            <a:endParaRPr lang="ru-RU" sz="2400" dirty="0"/>
          </a:p>
          <a:p>
            <a:pPr lvl="1"/>
            <a:r>
              <a:rPr lang="ru-RU" sz="2400" dirty="0" smtClean="0"/>
              <a:t>предоставление </a:t>
            </a:r>
            <a:r>
              <a:rPr lang="ru-RU" sz="2400" dirty="0"/>
              <a:t>возможности работы на пульте </a:t>
            </a:r>
            <a:r>
              <a:rPr lang="ru-RU" sz="2400" dirty="0" smtClean="0"/>
              <a:t>СКД </a:t>
            </a:r>
            <a:r>
              <a:rPr lang="ru-RU" sz="2400" dirty="0"/>
              <a:t>с ПО СОСП в режиме удаленного терминала.</a:t>
            </a:r>
          </a:p>
          <a:p>
            <a:pPr marL="0" indent="0">
              <a:buNone/>
            </a:pPr>
            <a:endParaRPr lang="ru-RU" dirty="0"/>
          </a:p>
          <a:p>
            <a:pPr lvl="0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76590468"/>
      </p:ext>
    </p:extLst>
  </p:cSld>
  <p:clrMapOvr>
    <a:masterClrMapping/>
  </p:clrMapOvr>
  <p:transition spd="slow"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7" y="967537"/>
            <a:ext cx="4315742" cy="381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67537"/>
            <a:ext cx="3806883" cy="381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01208"/>
            <a:ext cx="1285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6195" y="5301208"/>
            <a:ext cx="5535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</a:t>
            </a:r>
            <a:r>
              <a:rPr lang="ru-RU" dirty="0" smtClean="0"/>
              <a:t>Контактная жила из меди</a:t>
            </a:r>
          </a:p>
          <a:p>
            <a:r>
              <a:rPr lang="ru-RU" dirty="0" smtClean="0"/>
              <a:t>2 – Минеральная изоляция (керамический порошок)</a:t>
            </a:r>
          </a:p>
          <a:p>
            <a:r>
              <a:rPr lang="ru-RU" dirty="0" smtClean="0"/>
              <a:t>3 – Внешняя металлическая оболочка</a:t>
            </a:r>
          </a:p>
          <a:p>
            <a:r>
              <a:rPr lang="ru-RU" dirty="0" smtClean="0"/>
              <a:t>4 </a:t>
            </a:r>
            <a:r>
              <a:rPr lang="ru-RU" dirty="0"/>
              <a:t>– </a:t>
            </a:r>
            <a:r>
              <a:rPr lang="ru-RU" dirty="0" smtClean="0"/>
              <a:t>Внутренняя </a:t>
            </a:r>
            <a:r>
              <a:rPr lang="ru-RU" dirty="0"/>
              <a:t>металлическая </a:t>
            </a:r>
            <a:r>
              <a:rPr lang="ru-RU" dirty="0" smtClean="0"/>
              <a:t>оболочка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3232" y="116632"/>
            <a:ext cx="824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установки датчиков на объекте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47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232" y="116632"/>
            <a:ext cx="8249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монтажа кабельных трасс датчиков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АР63В-01, АР62В-02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Пом-617_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205051"/>
            <a:ext cx="6995045" cy="524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76642"/>
      </p:ext>
    </p:extLst>
  </p:cSld>
  <p:clrMapOvr>
    <a:masterClrMapping/>
  </p:clrMapOvr>
  <p:transition spd="slow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065" y="223135"/>
            <a:ext cx="2620340" cy="4658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71" y="223134"/>
            <a:ext cx="2620340" cy="46583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80" y="223133"/>
            <a:ext cx="2620342" cy="46583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2692" y="5013176"/>
            <a:ext cx="83267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по монтажу для СВШД и СОСП представлены в документах: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72019531.422212.005.ИМ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LYG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-3(4)-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210-52-0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JYG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0070-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-021-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ДКНБ.421432.006МЧ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LYG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-3(4)-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210-52-0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JYG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0070-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72019531.422212.005.ИМ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-3(4)-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210-52-0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JYF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0070-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-0014-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ДКНБ.42143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.005МЧ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-3(4)-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210-52-0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0070-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10777"/>
      </p:ext>
    </p:extLst>
  </p:cSld>
  <p:clrMapOvr>
    <a:masterClrMapping/>
  </p:clrMapOvr>
  <p:transition spd="slow"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7200" cy="4900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кабельных связей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9" y="2041779"/>
            <a:ext cx="4278140" cy="420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41779"/>
            <a:ext cx="3932548" cy="423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815233"/>
      </p:ext>
    </p:extLst>
  </p:cSld>
  <p:clrMapOvr>
    <a:masterClrMapping/>
  </p:clrMapOvr>
  <p:transition spd="slow"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77200" cy="6789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Неисправности АР62В-02, АР63В-01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907331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Поломка кабеля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Замятие </a:t>
            </a:r>
            <a:r>
              <a:rPr lang="ru-RU" sz="2400" dirty="0"/>
              <a:t>высокотемпературной </a:t>
            </a:r>
            <a:r>
              <a:rPr lang="ru-RU" sz="2400" dirty="0" smtClean="0"/>
              <a:t>части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Замятие гофрированной оболочки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Нарушение допустимого радиуса изгиба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Поломка разъема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Нарушение сопротивления изоляции (влага, замыкание)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Загрязнение магнитного узла крепления или места установки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509120"/>
            <a:ext cx="835292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неисправностей АР62В-02, А63В-01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/>
              <a:t>Нарушение инструкций по монтажу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/>
              <a:t>Нарушение правил хранения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/>
              <a:t>Нарушение правил транспортировки</a:t>
            </a:r>
          </a:p>
        </p:txBody>
      </p:sp>
    </p:spTree>
    <p:extLst>
      <p:ext uri="{BB962C8B-B14F-4D97-AF65-F5344CB8AC3E}">
        <p14:creationId xmlns:p14="http://schemas.microsoft.com/office/powerpoint/2010/main" val="3138643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72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 неисправностей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836712"/>
            <a:ext cx="3672409" cy="389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903656" cy="390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5" y="486916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Опасность поломки кабеля при опоре на острый угол </a:t>
            </a:r>
          </a:p>
          <a:p>
            <a:pPr algn="ctr"/>
            <a:r>
              <a:rPr lang="ru-RU" sz="2400" dirty="0" err="1" smtClean="0"/>
              <a:t>металлокострукций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869160"/>
            <a:ext cx="3550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Загрязнение поверхности магнита металлической стружкой.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0156992"/>
      </p:ext>
    </p:extLst>
  </p:cSld>
  <p:clrMapOvr>
    <a:masterClrMapping/>
  </p:clrMapOvr>
  <p:transition spd="slow"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55632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Сигналы при неисправных датчиках АР63В-01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6" y="827290"/>
            <a:ext cx="3786202" cy="2839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8" y="3789040"/>
            <a:ext cx="3820110" cy="2865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488" y="3789040"/>
            <a:ext cx="3819560" cy="2864670"/>
          </a:xfrm>
          <a:prstGeom prst="rect">
            <a:avLst/>
          </a:prstGeom>
        </p:spPr>
      </p:pic>
      <p:pic>
        <p:nvPicPr>
          <p:cNvPr id="3074" name="Picture 2" descr="104t11imp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04" y="828818"/>
            <a:ext cx="3790528" cy="284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971101"/>
      </p:ext>
    </p:extLst>
  </p:cSld>
  <p:clrMapOvr>
    <a:masterClrMapping/>
  </p:clrMapOvr>
  <p:transition spd="slow"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5301207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smtClean="0"/>
              <a:t>Полное загрязнение места установки датчика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Отсутствует </a:t>
            </a:r>
            <a:r>
              <a:rPr lang="ru-RU" sz="2400" dirty="0"/>
              <a:t>первая точка крепления жесткого </a:t>
            </a:r>
            <a:r>
              <a:rPr lang="ru-RU" sz="2400" dirty="0" smtClean="0"/>
              <a:t>кабеля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1" y="404664"/>
            <a:ext cx="813813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978515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648" y="17476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Примеры свободных предметов на различных АЭС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154455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2648" y="1052736"/>
            <a:ext cx="811983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48" y="1459622"/>
            <a:ext cx="7867029" cy="391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312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1"/>
            <a:ext cx="8011303" cy="494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9169" y="530120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/>
              <a:t>Площадка не подготовлена для магнитного фиксатора: плоскостность и чистота поверхности не соблюдены (закрашена).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Неправильная формовка жесткого кабеля, отсутствует первая точка крепления (скобка и </a:t>
            </a:r>
            <a:r>
              <a:rPr lang="ru-RU" sz="2000" dirty="0" err="1" smtClean="0"/>
              <a:t>саморез</a:t>
            </a:r>
            <a:r>
              <a:rPr lang="ru-RU" sz="2000" dirty="0" smtClean="0"/>
              <a:t> на БСТИ).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38904697"/>
      </p:ext>
    </p:extLst>
  </p:cSld>
  <p:clrMapOvr>
    <a:masterClrMapping/>
  </p:clrMapOvr>
  <p:transition spd="slow"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58959" y="116632"/>
            <a:ext cx="8077200" cy="56708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коммутации в гермозоне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4292" y="764704"/>
            <a:ext cx="8222123" cy="93610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Кабель </a:t>
            </a:r>
            <a:r>
              <a:rPr lang="en-US" sz="2400" dirty="0" smtClean="0"/>
              <a:t>SK-3</a:t>
            </a:r>
            <a:r>
              <a:rPr lang="ru-RU" sz="2400" dirty="0" smtClean="0"/>
              <a:t> – ДКНБ.685621.002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Кабельный переходник ПК01 – ДКНБ.685621.001-01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8" y="1844824"/>
            <a:ext cx="5175757" cy="305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11" y="1846686"/>
            <a:ext cx="2830342" cy="305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051798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Монтажные чертежи представлены в документе ДКНБ.421432.006МЧ 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72019531.422212.005.ИМ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LYG-3(4)-A210-52-0JYG0070-DG-0002-R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14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180" y="188640"/>
            <a:ext cx="80772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 неисправностей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908720"/>
            <a:ext cx="7724772" cy="565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092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648" y="17476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Диагностическая модель РУ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2648" y="1052736"/>
            <a:ext cx="81198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 smtClean="0"/>
              <a:t>	Удар </a:t>
            </a:r>
            <a:r>
              <a:rPr lang="ru-RU" sz="2400" dirty="0"/>
              <a:t>инициирует в материале оборудования и трубопроводов несколько типов волн, распространяющихся с различной скоростью и имеющих разную энергию. </a:t>
            </a:r>
          </a:p>
          <a:p>
            <a:pPr algn="just" fontAlgn="base"/>
            <a:r>
              <a:rPr lang="ru-RU" sz="2400" dirty="0" smtClean="0"/>
              <a:t>	Отражения</a:t>
            </a:r>
            <a:r>
              <a:rPr lang="ru-RU" sz="2400" dirty="0"/>
              <a:t>, преломления, дифракция и интерференция акустических волн в дисперсионной среде металла конструкции, а также сложная геометрия контролируемых объектов, приводит к возникновению пространственно-нестационарной шумовой аномалии (всплеска акустического шума) с убывающей энергией во времени и при удалении от места соударения. </a:t>
            </a:r>
          </a:p>
          <a:p>
            <a:pPr algn="just" fontAlgn="base"/>
            <a:r>
              <a:rPr lang="ru-RU" sz="2400" dirty="0" smtClean="0"/>
              <a:t>	Контролируемой </a:t>
            </a:r>
            <a:r>
              <a:rPr lang="ru-RU" sz="2400" dirty="0"/>
              <a:t>физической величиной для обнаружения этих аномалий является </a:t>
            </a:r>
            <a:r>
              <a:rPr lang="ru-RU" sz="2400" b="1" dirty="0"/>
              <a:t>ускорение элемента поверхности</a:t>
            </a:r>
            <a:r>
              <a:rPr lang="ru-RU" sz="2400" dirty="0"/>
              <a:t> объекта контроля</a:t>
            </a:r>
            <a:r>
              <a:rPr lang="ru-RU" sz="2400" dirty="0" smtClean="0"/>
              <a:t>. Это ускорение контролируется акселерометрами – датчиками ускорения.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07684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648" y="17476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Естественные ловушки свободных предметов, и ближайшие датчики 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2648" y="1052736"/>
            <a:ext cx="8119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sz="2400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48" y="1283568"/>
            <a:ext cx="9722296" cy="49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143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0772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Алгоритм диагностирования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8077200" cy="7128792"/>
          </a:xfrm>
        </p:spPr>
        <p:txBody>
          <a:bodyPr>
            <a:normAutofit fontScale="55000" lnSpcReduction="20000"/>
          </a:bodyPr>
          <a:lstStyle/>
          <a:p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4400" dirty="0"/>
              <a:t>Зарегистрировать акустическую аномалию (т.е. акустическое событие)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/>
              <a:t>Выполнить проверку на возможность регистрации ложных событий, вызванных самим ПТК СОСП (неисправности или помехи), при необходимости провести тестирование компонентов ПТК СОСП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/>
              <a:t>Определить место возникновения шумовой аномалии на оборудовании или трубопроводах РУ по результатам автоматического экспресс-анализа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/>
              <a:t>Выполнить проверку на возможность проведения технологических операций в момент регистрации, если отсутствует автоматическая процедура регистрации совпадений во времени акустических аномалий и технологических операций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/>
              <a:t>Сделать заключение о возможности наличия ССП или об иной природе (в частности, технологической) происхождения</a:t>
            </a:r>
          </a:p>
          <a:p>
            <a:pPr algn="just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5726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1453</Words>
  <Application>Microsoft Office PowerPoint</Application>
  <PresentationFormat>Экран (4:3)</PresentationFormat>
  <Paragraphs>473</Paragraphs>
  <Slides>62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7" baseType="lpstr">
      <vt:lpstr>Arial</vt:lpstr>
      <vt:lpstr>Calibri</vt:lpstr>
      <vt:lpstr>Georgia</vt:lpstr>
      <vt:lpstr>Times New Roman</vt:lpstr>
      <vt:lpstr>Обучение</vt:lpstr>
      <vt:lpstr> Система обнаружения свободных предметов. Опыт разработки, внедрения, применения.   </vt:lpstr>
      <vt:lpstr>Назначение СОСП</vt:lpstr>
      <vt:lpstr>Нормативная документация</vt:lpstr>
      <vt:lpstr>Объект контроля СОСП</vt:lpstr>
      <vt:lpstr>Слабозакрепленные и свободные предметы</vt:lpstr>
      <vt:lpstr>Примеры свободных предметов на различных АЭС</vt:lpstr>
      <vt:lpstr>Диагностическая модель РУ</vt:lpstr>
      <vt:lpstr>Естественные ловушки свободных предметов, и ближайшие датчики </vt:lpstr>
      <vt:lpstr>Алгоритм диагностирования</vt:lpstr>
      <vt:lpstr>Фоновый акустический шум при изменении температуры</vt:lpstr>
      <vt:lpstr>Оценка работоспособности каналов</vt:lpstr>
      <vt:lpstr>Возможные причины неисправности каналов</vt:lpstr>
      <vt:lpstr>Типовая форма сигнала исправного канала</vt:lpstr>
      <vt:lpstr>Слабый сигнал неисправного канала</vt:lpstr>
      <vt:lpstr>Импульсная помеха</vt:lpstr>
      <vt:lpstr>Виды акустических аномалий</vt:lpstr>
      <vt:lpstr>Функции СОСП</vt:lpstr>
      <vt:lpstr>Характеристики акустического сигнала</vt:lpstr>
      <vt:lpstr>Основные технические характеристики</vt:lpstr>
      <vt:lpstr>Структурная схема СОСП</vt:lpstr>
      <vt:lpstr>Акустический канал</vt:lpstr>
      <vt:lpstr>Станция питания импульс-ных молотков</vt:lpstr>
      <vt:lpstr>Контроль акустического шума</vt:lpstr>
      <vt:lpstr>Пороги</vt:lpstr>
      <vt:lpstr>Пороги</vt:lpstr>
      <vt:lpstr>Сравнение акустического шума с порогом</vt:lpstr>
      <vt:lpstr>Работа порогов при малом уровне фоновых шумов</vt:lpstr>
      <vt:lpstr>Работа порогов при высоком уровне фоновых шумов</vt:lpstr>
      <vt:lpstr>Формирование сигнала события</vt:lpstr>
      <vt:lpstr>Регистрация события</vt:lpstr>
      <vt:lpstr>Тестирование каналов в системе СОСП</vt:lpstr>
      <vt:lpstr>Удары молотков на БелАЭС (ПНР)</vt:lpstr>
      <vt:lpstr>Примеры реальных сигналов</vt:lpstr>
      <vt:lpstr>Экспресс-анализ события</vt:lpstr>
      <vt:lpstr>Цель классификации</vt:lpstr>
      <vt:lpstr>Классы событий</vt:lpstr>
      <vt:lpstr>Параметры временной реализации, которые используются при классификации</vt:lpstr>
      <vt:lpstr>Система классификации СОСП</vt:lpstr>
      <vt:lpstr>Система классификации СОСП</vt:lpstr>
      <vt:lpstr>Пример простого класса</vt:lpstr>
      <vt:lpstr>Расширение параметров класса</vt:lpstr>
      <vt:lpstr>Сужение параметров класса</vt:lpstr>
      <vt:lpstr>Добавление параметра класса</vt:lpstr>
      <vt:lpstr>Локализация</vt:lpstr>
      <vt:lpstr>Задание локализации</vt:lpstr>
      <vt:lpstr>Создание базы данных классов</vt:lpstr>
      <vt:lpstr>Автоматизированное создание базы данных классов</vt:lpstr>
      <vt:lpstr>Численные характеристики временной реализации</vt:lpstr>
      <vt:lpstr>Разница времен прихода</vt:lpstr>
      <vt:lpstr>Отложенная обработка</vt:lpstr>
      <vt:lpstr>Связь с СКД</vt:lpstr>
      <vt:lpstr>Презентация PowerPoint</vt:lpstr>
      <vt:lpstr>Презентация PowerPoint</vt:lpstr>
      <vt:lpstr>Презентация PowerPoint</vt:lpstr>
      <vt:lpstr>Монтаж кабельных связей</vt:lpstr>
      <vt:lpstr>Неисправности АР62В-02, АР63В-01</vt:lpstr>
      <vt:lpstr>Примеры неисправностей </vt:lpstr>
      <vt:lpstr>Сигналы при неисправных датчиках АР63В-01</vt:lpstr>
      <vt:lpstr>Презентация PowerPoint</vt:lpstr>
      <vt:lpstr>Презентация PowerPoint</vt:lpstr>
      <vt:lpstr>Узлы коммутации в гермозоне</vt:lpstr>
      <vt:lpstr>Примеры неисправностей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2018-04-05T11:17:09Z</dcterms:created>
  <dcterms:modified xsi:type="dcterms:W3CDTF">2022-10-27T07:11:17Z</dcterms:modified>
</cp:coreProperties>
</file>